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8288000" cy="10287000"/>
  <p:notesSz cx="6858000" cy="9144000"/>
  <p:embeddedFontLst>
    <p:embeddedFont>
      <p:font typeface="Dream Avenue" panose="02000503000000020004" pitchFamily="2" charset="0"/>
      <p:regular r:id="rId11"/>
    </p:embeddedFont>
    <p:embeddedFont>
      <p:font typeface="Lora" pitchFamily="2" charset="0"/>
      <p:regular r:id="rId12"/>
    </p:embeddedFont>
    <p:embeddedFont>
      <p:font typeface="Lora Bold"/>
      <p:regular r:id="rId13"/>
    </p:embeddedFont>
    <p:embeddedFont>
      <p:font typeface="Lora Bold Italics"/>
      <p:regular r:id="rId14"/>
    </p:embeddedFont>
    <p:embeddedFont>
      <p:font typeface="Lora Italics"/>
      <p:regular r:id="rId15"/>
    </p:embeddedFont>
    <p:embeddedFont>
      <p:font typeface="TAN Pearl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8" d="100"/>
          <a:sy n="48" d="100"/>
        </p:scale>
        <p:origin x="1018" y="7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svg"/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12" Type="http://schemas.openxmlformats.org/officeDocument/2006/relationships/image" Target="../media/image14.png"/><Relationship Id="rId17" Type="http://schemas.openxmlformats.org/officeDocument/2006/relationships/image" Target="../media/image19.svg"/><Relationship Id="rId2" Type="http://schemas.openxmlformats.org/officeDocument/2006/relationships/image" Target="../media/image4.png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7.svg"/><Relationship Id="rId15" Type="http://schemas.openxmlformats.org/officeDocument/2006/relationships/image" Target="../media/image17.sv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svg"/><Relationship Id="rId1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sv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jpe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28.svg"/><Relationship Id="rId7" Type="http://schemas.openxmlformats.org/officeDocument/2006/relationships/image" Target="../media/image47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5.svg"/><Relationship Id="rId4" Type="http://schemas.openxmlformats.org/officeDocument/2006/relationships/image" Target="../media/image44.png"/><Relationship Id="rId9" Type="http://schemas.openxmlformats.org/officeDocument/2006/relationships/image" Target="../media/image4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877281" y="0"/>
            <a:ext cx="3088591" cy="10287000"/>
            <a:chOff x="0" y="0"/>
            <a:chExt cx="813456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3456" cy="2709333"/>
            </a:xfrm>
            <a:custGeom>
              <a:avLst/>
              <a:gdLst/>
              <a:ahLst/>
              <a:cxnLst/>
              <a:rect l="l" t="t" r="r" b="b"/>
              <a:pathLst>
                <a:path w="813456" h="2709333">
                  <a:moveTo>
                    <a:pt x="0" y="0"/>
                  </a:moveTo>
                  <a:lnTo>
                    <a:pt x="813456" y="0"/>
                  </a:lnTo>
                  <a:lnTo>
                    <a:pt x="81345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DFD3CA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813456" cy="27379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2"/>
                </a:lnSpc>
              </a:pPr>
              <a:endParaRPr/>
            </a:p>
          </p:txBody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0091316" y="1311549"/>
            <a:ext cx="6998751" cy="7663902"/>
            <a:chOff x="0" y="0"/>
            <a:chExt cx="5759450" cy="6306820"/>
          </a:xfrm>
        </p:grpSpPr>
        <p:sp>
          <p:nvSpPr>
            <p:cNvPr id="6" name="Freeform 6"/>
            <p:cNvSpPr/>
            <p:nvPr/>
          </p:nvSpPr>
          <p:spPr>
            <a:xfrm>
              <a:off x="0" y="-109220"/>
              <a:ext cx="5759450" cy="6416040"/>
            </a:xfrm>
            <a:custGeom>
              <a:avLst/>
              <a:gdLst/>
              <a:ahLst/>
              <a:cxnLst/>
              <a:rect l="l" t="t" r="r" b="b"/>
              <a:pathLst>
                <a:path w="5759450" h="6416040">
                  <a:moveTo>
                    <a:pt x="3689350" y="2145030"/>
                  </a:moveTo>
                  <a:lnTo>
                    <a:pt x="5759450" y="1197610"/>
                  </a:lnTo>
                  <a:lnTo>
                    <a:pt x="5759450" y="2886710"/>
                  </a:lnTo>
                  <a:lnTo>
                    <a:pt x="4556760" y="3754120"/>
                  </a:lnTo>
                  <a:cubicBezTo>
                    <a:pt x="4946650" y="3728720"/>
                    <a:pt x="5336540" y="3740150"/>
                    <a:pt x="5723890" y="3787140"/>
                  </a:cubicBezTo>
                  <a:lnTo>
                    <a:pt x="5585460" y="5309870"/>
                  </a:lnTo>
                  <a:cubicBezTo>
                    <a:pt x="3920490" y="5110480"/>
                    <a:pt x="871220" y="6416040"/>
                    <a:pt x="871220" y="6416040"/>
                  </a:cubicBezTo>
                  <a:lnTo>
                    <a:pt x="871220" y="5125720"/>
                  </a:lnTo>
                  <a:lnTo>
                    <a:pt x="833120" y="5143500"/>
                  </a:lnTo>
                  <a:cubicBezTo>
                    <a:pt x="538480" y="5278120"/>
                    <a:pt x="189230" y="5148580"/>
                    <a:pt x="54610" y="4852670"/>
                  </a:cubicBezTo>
                  <a:cubicBezTo>
                    <a:pt x="17780" y="4776470"/>
                    <a:pt x="0" y="4692650"/>
                    <a:pt x="0" y="4607560"/>
                  </a:cubicBezTo>
                  <a:lnTo>
                    <a:pt x="0" y="4607560"/>
                  </a:lnTo>
                  <a:cubicBezTo>
                    <a:pt x="0" y="4114800"/>
                    <a:pt x="207010" y="3644900"/>
                    <a:pt x="570230" y="3310890"/>
                  </a:cubicBezTo>
                  <a:lnTo>
                    <a:pt x="1681480" y="2293620"/>
                  </a:lnTo>
                  <a:cubicBezTo>
                    <a:pt x="1130300" y="2419350"/>
                    <a:pt x="563880" y="2466340"/>
                    <a:pt x="0" y="2437130"/>
                  </a:cubicBezTo>
                  <a:lnTo>
                    <a:pt x="0" y="1084580"/>
                  </a:lnTo>
                  <a:cubicBezTo>
                    <a:pt x="1257300" y="1145540"/>
                    <a:pt x="2424430" y="811530"/>
                    <a:pt x="3529330" y="203200"/>
                  </a:cubicBezTo>
                  <a:cubicBezTo>
                    <a:pt x="3896360" y="0"/>
                    <a:pt x="4358640" y="133350"/>
                    <a:pt x="4561840" y="500380"/>
                  </a:cubicBezTo>
                  <a:cubicBezTo>
                    <a:pt x="4624070" y="613410"/>
                    <a:pt x="4657090" y="739140"/>
                    <a:pt x="4657090" y="867410"/>
                  </a:cubicBezTo>
                  <a:lnTo>
                    <a:pt x="4657090" y="923290"/>
                  </a:lnTo>
                  <a:cubicBezTo>
                    <a:pt x="4657090" y="1136650"/>
                    <a:pt x="4568190" y="1339850"/>
                    <a:pt x="4410710" y="1483360"/>
                  </a:cubicBezTo>
                  <a:cubicBezTo>
                    <a:pt x="4122420" y="1747520"/>
                    <a:pt x="3689350" y="2145030"/>
                    <a:pt x="3689350" y="2145030"/>
                  </a:cubicBezTo>
                  <a:close/>
                </a:path>
              </a:pathLst>
            </a:custGeom>
            <a:blipFill>
              <a:blip r:embed="rId2"/>
              <a:stretch>
                <a:fillRect l="-52299" r="-12087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" name="Freeform 7"/>
          <p:cNvSpPr/>
          <p:nvPr/>
        </p:nvSpPr>
        <p:spPr>
          <a:xfrm>
            <a:off x="-3725255" y="7568707"/>
            <a:ext cx="7450509" cy="7450509"/>
          </a:xfrm>
          <a:custGeom>
            <a:avLst/>
            <a:gdLst/>
            <a:ahLst/>
            <a:cxnLst/>
            <a:rect l="l" t="t" r="r" b="b"/>
            <a:pathLst>
              <a:path w="7450509" h="7450509">
                <a:moveTo>
                  <a:pt x="0" y="0"/>
                </a:moveTo>
                <a:lnTo>
                  <a:pt x="7450510" y="0"/>
                </a:lnTo>
                <a:lnTo>
                  <a:pt x="7450510" y="7450509"/>
                </a:lnTo>
                <a:lnTo>
                  <a:pt x="0" y="745050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6706625" y="-4304799"/>
            <a:ext cx="7450509" cy="7450509"/>
          </a:xfrm>
          <a:custGeom>
            <a:avLst/>
            <a:gdLst/>
            <a:ahLst/>
            <a:cxnLst/>
            <a:rect l="l" t="t" r="r" b="b"/>
            <a:pathLst>
              <a:path w="7450509" h="7450509">
                <a:moveTo>
                  <a:pt x="0" y="0"/>
                </a:moveTo>
                <a:lnTo>
                  <a:pt x="7450509" y="0"/>
                </a:lnTo>
                <a:lnTo>
                  <a:pt x="7450509" y="7450509"/>
                </a:lnTo>
                <a:lnTo>
                  <a:pt x="0" y="745050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2686236" y="3027308"/>
            <a:ext cx="5963083" cy="33150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850"/>
              </a:lnSpc>
            </a:pPr>
            <a:r>
              <a:rPr lang="en-US" sz="11898" spc="392">
                <a:solidFill>
                  <a:srgbClr val="000000"/>
                </a:solidFill>
                <a:latin typeface="Dream Avenue"/>
                <a:ea typeface="Dream Avenue"/>
                <a:cs typeface="Dream Avenue"/>
                <a:sym typeface="Dream Avenue"/>
              </a:rPr>
              <a:t>Depi Testers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211310" y="6294740"/>
            <a:ext cx="7658413" cy="1355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27"/>
              </a:lnSpc>
              <a:spcBef>
                <a:spcPct val="0"/>
              </a:spcBef>
            </a:pPr>
            <a:r>
              <a:rPr lang="en-US" sz="259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"Transform your software into a flawless experience with our top-tier testing services—where quality meets excellence!"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0408" y="1957865"/>
            <a:ext cx="4244332" cy="724829"/>
            <a:chOff x="0" y="0"/>
            <a:chExt cx="1072285" cy="18312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72285" cy="183120"/>
            </a:xfrm>
            <a:custGeom>
              <a:avLst/>
              <a:gdLst/>
              <a:ahLst/>
              <a:cxnLst/>
              <a:rect l="l" t="t" r="r" b="b"/>
              <a:pathLst>
                <a:path w="1072285" h="183120">
                  <a:moveTo>
                    <a:pt x="0" y="0"/>
                  </a:moveTo>
                  <a:lnTo>
                    <a:pt x="1072285" y="0"/>
                  </a:lnTo>
                  <a:lnTo>
                    <a:pt x="1072285" y="183120"/>
                  </a:lnTo>
                  <a:lnTo>
                    <a:pt x="0" y="183120"/>
                  </a:lnTo>
                  <a:close/>
                </a:path>
              </a:pathLst>
            </a:custGeom>
            <a:solidFill>
              <a:srgbClr val="C5AB9B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1072285" cy="24027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4084"/>
                </a:lnSpc>
                <a:spcBef>
                  <a:spcPct val="0"/>
                </a:spcBef>
              </a:pPr>
              <a:r>
                <a:rPr lang="en-US" sz="2917">
                  <a:solidFill>
                    <a:srgbClr val="FFFFFF"/>
                  </a:solidFill>
                  <a:latin typeface="Lora"/>
                  <a:ea typeface="Lora"/>
                  <a:cs typeface="Lora"/>
                  <a:sym typeface="Lora"/>
                </a:rPr>
                <a:t>Trust and Security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4559275" y="1957865"/>
            <a:ext cx="4244332" cy="724829"/>
            <a:chOff x="0" y="0"/>
            <a:chExt cx="1072285" cy="18312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72285" cy="183120"/>
            </a:xfrm>
            <a:custGeom>
              <a:avLst/>
              <a:gdLst/>
              <a:ahLst/>
              <a:cxnLst/>
              <a:rect l="l" t="t" r="r" b="b"/>
              <a:pathLst>
                <a:path w="1072285" h="183120">
                  <a:moveTo>
                    <a:pt x="0" y="0"/>
                  </a:moveTo>
                  <a:lnTo>
                    <a:pt x="1072285" y="0"/>
                  </a:lnTo>
                  <a:lnTo>
                    <a:pt x="1072285" y="183120"/>
                  </a:lnTo>
                  <a:lnTo>
                    <a:pt x="0" y="183120"/>
                  </a:lnTo>
                  <a:close/>
                </a:path>
              </a:pathLst>
            </a:custGeom>
            <a:solidFill>
              <a:srgbClr val="C5AB9B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1072285" cy="24027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4084"/>
                </a:lnSpc>
                <a:spcBef>
                  <a:spcPct val="0"/>
                </a:spcBef>
              </a:pPr>
              <a:r>
                <a:rPr lang="en-US" sz="2917">
                  <a:solidFill>
                    <a:srgbClr val="FFFFFF"/>
                  </a:solidFill>
                  <a:latin typeface="Lora"/>
                  <a:ea typeface="Lora"/>
                  <a:cs typeface="Lora"/>
                  <a:sym typeface="Lora"/>
                </a:rPr>
                <a:t>User Experience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144000" y="1955349"/>
            <a:ext cx="4441215" cy="724829"/>
            <a:chOff x="0" y="0"/>
            <a:chExt cx="1122026" cy="18312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122026" cy="183120"/>
            </a:xfrm>
            <a:custGeom>
              <a:avLst/>
              <a:gdLst/>
              <a:ahLst/>
              <a:cxnLst/>
              <a:rect l="l" t="t" r="r" b="b"/>
              <a:pathLst>
                <a:path w="1122026" h="183120">
                  <a:moveTo>
                    <a:pt x="0" y="0"/>
                  </a:moveTo>
                  <a:lnTo>
                    <a:pt x="1122026" y="0"/>
                  </a:lnTo>
                  <a:lnTo>
                    <a:pt x="1122026" y="183120"/>
                  </a:lnTo>
                  <a:lnTo>
                    <a:pt x="0" y="183120"/>
                  </a:lnTo>
                  <a:close/>
                </a:path>
              </a:pathLst>
            </a:custGeom>
            <a:solidFill>
              <a:srgbClr val="C5AB9B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1122026" cy="24027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4084"/>
                </a:lnSpc>
                <a:spcBef>
                  <a:spcPct val="0"/>
                </a:spcBef>
              </a:pPr>
              <a:r>
                <a:rPr lang="en-US" sz="2917">
                  <a:solidFill>
                    <a:srgbClr val="FFFFFF"/>
                  </a:solidFill>
                  <a:latin typeface="Lora"/>
                  <a:ea typeface="Lora"/>
                  <a:cs typeface="Lora"/>
                  <a:sym typeface="Lora"/>
                </a:rPr>
                <a:t>Performance Monitoring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3921732" y="1957865"/>
            <a:ext cx="4244332" cy="724829"/>
            <a:chOff x="0" y="0"/>
            <a:chExt cx="1072285" cy="18312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072285" cy="183120"/>
            </a:xfrm>
            <a:custGeom>
              <a:avLst/>
              <a:gdLst/>
              <a:ahLst/>
              <a:cxnLst/>
              <a:rect l="l" t="t" r="r" b="b"/>
              <a:pathLst>
                <a:path w="1072285" h="183120">
                  <a:moveTo>
                    <a:pt x="0" y="0"/>
                  </a:moveTo>
                  <a:lnTo>
                    <a:pt x="1072285" y="0"/>
                  </a:lnTo>
                  <a:lnTo>
                    <a:pt x="1072285" y="183120"/>
                  </a:lnTo>
                  <a:lnTo>
                    <a:pt x="0" y="183120"/>
                  </a:lnTo>
                  <a:close/>
                </a:path>
              </a:pathLst>
            </a:custGeom>
            <a:solidFill>
              <a:srgbClr val="C5AB9B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57150"/>
              <a:ext cx="1072285" cy="24027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4084"/>
                </a:lnSpc>
                <a:spcBef>
                  <a:spcPct val="0"/>
                </a:spcBef>
              </a:pPr>
              <a:r>
                <a:rPr lang="en-US" sz="2917">
                  <a:solidFill>
                    <a:srgbClr val="FFFFFF"/>
                  </a:solidFill>
                  <a:latin typeface="Lora"/>
                  <a:ea typeface="Lora"/>
                  <a:cs typeface="Lora"/>
                  <a:sym typeface="Lora"/>
                </a:rPr>
                <a:t>Feature Integration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06173" y="6146373"/>
            <a:ext cx="4244332" cy="724829"/>
            <a:chOff x="0" y="0"/>
            <a:chExt cx="1072285" cy="18312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072285" cy="183120"/>
            </a:xfrm>
            <a:custGeom>
              <a:avLst/>
              <a:gdLst/>
              <a:ahLst/>
              <a:cxnLst/>
              <a:rect l="l" t="t" r="r" b="b"/>
              <a:pathLst>
                <a:path w="1072285" h="183120">
                  <a:moveTo>
                    <a:pt x="0" y="0"/>
                  </a:moveTo>
                  <a:lnTo>
                    <a:pt x="1072285" y="0"/>
                  </a:lnTo>
                  <a:lnTo>
                    <a:pt x="1072285" y="183120"/>
                  </a:lnTo>
                  <a:lnTo>
                    <a:pt x="0" y="183120"/>
                  </a:lnTo>
                  <a:close/>
                </a:path>
              </a:pathLst>
            </a:custGeom>
            <a:solidFill>
              <a:srgbClr val="C5AB9B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57150"/>
              <a:ext cx="1072285" cy="24027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4084"/>
                </a:lnSpc>
                <a:spcBef>
                  <a:spcPct val="0"/>
                </a:spcBef>
              </a:pPr>
              <a:r>
                <a:rPr lang="en-US" sz="2917">
                  <a:solidFill>
                    <a:srgbClr val="FFFFFF"/>
                  </a:solidFill>
                  <a:latin typeface="Lora"/>
                  <a:ea typeface="Lora"/>
                  <a:cs typeface="Lora"/>
                  <a:sym typeface="Lora"/>
                </a:rPr>
                <a:t>Mobile Compatibility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4575040" y="6146373"/>
            <a:ext cx="4244332" cy="724829"/>
            <a:chOff x="0" y="0"/>
            <a:chExt cx="1072285" cy="18312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072285" cy="183120"/>
            </a:xfrm>
            <a:custGeom>
              <a:avLst/>
              <a:gdLst/>
              <a:ahLst/>
              <a:cxnLst/>
              <a:rect l="l" t="t" r="r" b="b"/>
              <a:pathLst>
                <a:path w="1072285" h="183120">
                  <a:moveTo>
                    <a:pt x="0" y="0"/>
                  </a:moveTo>
                  <a:lnTo>
                    <a:pt x="1072285" y="0"/>
                  </a:lnTo>
                  <a:lnTo>
                    <a:pt x="1072285" y="183120"/>
                  </a:lnTo>
                  <a:lnTo>
                    <a:pt x="0" y="183120"/>
                  </a:lnTo>
                  <a:close/>
                </a:path>
              </a:pathLst>
            </a:custGeom>
            <a:solidFill>
              <a:srgbClr val="C5AB9B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57150"/>
              <a:ext cx="1072285" cy="24027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4084"/>
                </a:lnSpc>
                <a:spcBef>
                  <a:spcPct val="0"/>
                </a:spcBef>
              </a:pPr>
              <a:r>
                <a:rPr lang="en-US" sz="2917">
                  <a:solidFill>
                    <a:srgbClr val="FFFFFF"/>
                  </a:solidFill>
                  <a:latin typeface="Lora"/>
                  <a:ea typeface="Lora"/>
                  <a:cs typeface="Lora"/>
                  <a:sym typeface="Lora"/>
                </a:rPr>
                <a:t>Bug Detection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9159764" y="6146373"/>
            <a:ext cx="4244332" cy="724829"/>
            <a:chOff x="0" y="0"/>
            <a:chExt cx="1072285" cy="18312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072285" cy="183120"/>
            </a:xfrm>
            <a:custGeom>
              <a:avLst/>
              <a:gdLst/>
              <a:ahLst/>
              <a:cxnLst/>
              <a:rect l="l" t="t" r="r" b="b"/>
              <a:pathLst>
                <a:path w="1072285" h="183120">
                  <a:moveTo>
                    <a:pt x="0" y="0"/>
                  </a:moveTo>
                  <a:lnTo>
                    <a:pt x="1072285" y="0"/>
                  </a:lnTo>
                  <a:lnTo>
                    <a:pt x="1072285" y="183120"/>
                  </a:lnTo>
                  <a:lnTo>
                    <a:pt x="0" y="183120"/>
                  </a:lnTo>
                  <a:close/>
                </a:path>
              </a:pathLst>
            </a:custGeom>
            <a:solidFill>
              <a:srgbClr val="C5AB9B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57150"/>
              <a:ext cx="1072285" cy="24027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4084"/>
                </a:lnSpc>
                <a:spcBef>
                  <a:spcPct val="0"/>
                </a:spcBef>
              </a:pPr>
              <a:r>
                <a:rPr lang="en-US" sz="2917">
                  <a:solidFill>
                    <a:srgbClr val="FFFFFF"/>
                  </a:solidFill>
                  <a:latin typeface="Lora"/>
                  <a:ea typeface="Lora"/>
                  <a:cs typeface="Lora"/>
                  <a:sym typeface="Lora"/>
                </a:rPr>
                <a:t>Data Management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3937496" y="6146373"/>
            <a:ext cx="4244332" cy="724829"/>
            <a:chOff x="0" y="0"/>
            <a:chExt cx="1072285" cy="18312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072285" cy="183120"/>
            </a:xfrm>
            <a:custGeom>
              <a:avLst/>
              <a:gdLst/>
              <a:ahLst/>
              <a:cxnLst/>
              <a:rect l="l" t="t" r="r" b="b"/>
              <a:pathLst>
                <a:path w="1072285" h="183120">
                  <a:moveTo>
                    <a:pt x="0" y="0"/>
                  </a:moveTo>
                  <a:lnTo>
                    <a:pt x="1072285" y="0"/>
                  </a:lnTo>
                  <a:lnTo>
                    <a:pt x="1072285" y="183120"/>
                  </a:lnTo>
                  <a:lnTo>
                    <a:pt x="0" y="183120"/>
                  </a:lnTo>
                  <a:close/>
                </a:path>
              </a:pathLst>
            </a:custGeom>
            <a:solidFill>
              <a:srgbClr val="C5AB9B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-57150"/>
              <a:ext cx="1072285" cy="24027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4084"/>
                </a:lnSpc>
                <a:spcBef>
                  <a:spcPct val="0"/>
                </a:spcBef>
              </a:pPr>
              <a:r>
                <a:rPr lang="en-US" sz="2917">
                  <a:solidFill>
                    <a:srgbClr val="FFFFFF"/>
                  </a:solidFill>
                  <a:latin typeface="Lora"/>
                  <a:ea typeface="Lora"/>
                  <a:cs typeface="Lora"/>
                  <a:sym typeface="Lora"/>
                </a:rPr>
                <a:t>Market Competition</a:t>
              </a:r>
            </a:p>
          </p:txBody>
        </p:sp>
      </p:grpSp>
      <p:sp>
        <p:nvSpPr>
          <p:cNvPr id="26" name="Freeform 26"/>
          <p:cNvSpPr/>
          <p:nvPr/>
        </p:nvSpPr>
        <p:spPr>
          <a:xfrm rot="-454506">
            <a:off x="394521" y="3533301"/>
            <a:ext cx="435792" cy="590359"/>
          </a:xfrm>
          <a:custGeom>
            <a:avLst/>
            <a:gdLst/>
            <a:ahLst/>
            <a:cxnLst/>
            <a:rect l="l" t="t" r="r" b="b"/>
            <a:pathLst>
              <a:path w="435792" h="590359">
                <a:moveTo>
                  <a:pt x="0" y="0"/>
                </a:moveTo>
                <a:lnTo>
                  <a:pt x="435792" y="0"/>
                </a:lnTo>
                <a:lnTo>
                  <a:pt x="435792" y="590359"/>
                </a:lnTo>
                <a:lnTo>
                  <a:pt x="0" y="5903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7" name="Freeform 27"/>
          <p:cNvSpPr/>
          <p:nvPr/>
        </p:nvSpPr>
        <p:spPr>
          <a:xfrm>
            <a:off x="8204315" y="2089819"/>
            <a:ext cx="590359" cy="590359"/>
          </a:xfrm>
          <a:custGeom>
            <a:avLst/>
            <a:gdLst/>
            <a:ahLst/>
            <a:cxnLst/>
            <a:rect l="l" t="t" r="r" b="b"/>
            <a:pathLst>
              <a:path w="590359" h="590359">
                <a:moveTo>
                  <a:pt x="0" y="0"/>
                </a:moveTo>
                <a:lnTo>
                  <a:pt x="590359" y="0"/>
                </a:lnTo>
                <a:lnTo>
                  <a:pt x="590359" y="590359"/>
                </a:lnTo>
                <a:lnTo>
                  <a:pt x="0" y="5903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8" name="Freeform 28"/>
          <p:cNvSpPr/>
          <p:nvPr/>
        </p:nvSpPr>
        <p:spPr>
          <a:xfrm>
            <a:off x="9124223" y="2682695"/>
            <a:ext cx="647779" cy="481448"/>
          </a:xfrm>
          <a:custGeom>
            <a:avLst/>
            <a:gdLst/>
            <a:ahLst/>
            <a:cxnLst/>
            <a:rect l="l" t="t" r="r" b="b"/>
            <a:pathLst>
              <a:path w="647779" h="481448">
                <a:moveTo>
                  <a:pt x="0" y="0"/>
                </a:moveTo>
                <a:lnTo>
                  <a:pt x="647779" y="0"/>
                </a:lnTo>
                <a:lnTo>
                  <a:pt x="647779" y="481448"/>
                </a:lnTo>
                <a:lnTo>
                  <a:pt x="0" y="48144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9" name="Freeform 29"/>
          <p:cNvSpPr/>
          <p:nvPr/>
        </p:nvSpPr>
        <p:spPr>
          <a:xfrm>
            <a:off x="17677612" y="3918380"/>
            <a:ext cx="368677" cy="934434"/>
          </a:xfrm>
          <a:custGeom>
            <a:avLst/>
            <a:gdLst/>
            <a:ahLst/>
            <a:cxnLst/>
            <a:rect l="l" t="t" r="r" b="b"/>
            <a:pathLst>
              <a:path w="368677" h="934434">
                <a:moveTo>
                  <a:pt x="0" y="0"/>
                </a:moveTo>
                <a:lnTo>
                  <a:pt x="368677" y="0"/>
                </a:lnTo>
                <a:lnTo>
                  <a:pt x="368677" y="934434"/>
                </a:lnTo>
                <a:lnTo>
                  <a:pt x="0" y="93443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0" name="Freeform 30"/>
          <p:cNvSpPr/>
          <p:nvPr/>
        </p:nvSpPr>
        <p:spPr>
          <a:xfrm>
            <a:off x="167107" y="7137626"/>
            <a:ext cx="700217" cy="912605"/>
          </a:xfrm>
          <a:custGeom>
            <a:avLst/>
            <a:gdLst/>
            <a:ahLst/>
            <a:cxnLst/>
            <a:rect l="l" t="t" r="r" b="b"/>
            <a:pathLst>
              <a:path w="700217" h="912605">
                <a:moveTo>
                  <a:pt x="0" y="0"/>
                </a:moveTo>
                <a:lnTo>
                  <a:pt x="700217" y="0"/>
                </a:lnTo>
                <a:lnTo>
                  <a:pt x="700217" y="912604"/>
                </a:lnTo>
                <a:lnTo>
                  <a:pt x="0" y="91260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1" name="Freeform 31"/>
          <p:cNvSpPr/>
          <p:nvPr/>
        </p:nvSpPr>
        <p:spPr>
          <a:xfrm>
            <a:off x="7913566" y="8634189"/>
            <a:ext cx="881108" cy="852271"/>
          </a:xfrm>
          <a:custGeom>
            <a:avLst/>
            <a:gdLst/>
            <a:ahLst/>
            <a:cxnLst/>
            <a:rect l="l" t="t" r="r" b="b"/>
            <a:pathLst>
              <a:path w="881108" h="852271">
                <a:moveTo>
                  <a:pt x="0" y="0"/>
                </a:moveTo>
                <a:lnTo>
                  <a:pt x="881108" y="0"/>
                </a:lnTo>
                <a:lnTo>
                  <a:pt x="881108" y="852272"/>
                </a:lnTo>
                <a:lnTo>
                  <a:pt x="0" y="85227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2" name="Freeform 32"/>
          <p:cNvSpPr/>
          <p:nvPr/>
        </p:nvSpPr>
        <p:spPr>
          <a:xfrm>
            <a:off x="12661824" y="8664365"/>
            <a:ext cx="742272" cy="822096"/>
          </a:xfrm>
          <a:custGeom>
            <a:avLst/>
            <a:gdLst/>
            <a:ahLst/>
            <a:cxnLst/>
            <a:rect l="l" t="t" r="r" b="b"/>
            <a:pathLst>
              <a:path w="742272" h="822096">
                <a:moveTo>
                  <a:pt x="0" y="0"/>
                </a:moveTo>
                <a:lnTo>
                  <a:pt x="742272" y="0"/>
                </a:lnTo>
                <a:lnTo>
                  <a:pt x="742272" y="822096"/>
                </a:lnTo>
                <a:lnTo>
                  <a:pt x="0" y="82209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3" name="Freeform 33"/>
          <p:cNvSpPr/>
          <p:nvPr/>
        </p:nvSpPr>
        <p:spPr>
          <a:xfrm>
            <a:off x="17516255" y="7593928"/>
            <a:ext cx="530035" cy="542866"/>
          </a:xfrm>
          <a:custGeom>
            <a:avLst/>
            <a:gdLst/>
            <a:ahLst/>
            <a:cxnLst/>
            <a:rect l="l" t="t" r="r" b="b"/>
            <a:pathLst>
              <a:path w="530035" h="542866">
                <a:moveTo>
                  <a:pt x="0" y="0"/>
                </a:moveTo>
                <a:lnTo>
                  <a:pt x="530034" y="0"/>
                </a:lnTo>
                <a:lnTo>
                  <a:pt x="530034" y="542866"/>
                </a:lnTo>
                <a:lnTo>
                  <a:pt x="0" y="542866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4" name="TextBox 34"/>
          <p:cNvSpPr txBox="1"/>
          <p:nvPr/>
        </p:nvSpPr>
        <p:spPr>
          <a:xfrm>
            <a:off x="394521" y="2794478"/>
            <a:ext cx="3636106" cy="26012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151"/>
              </a:lnSpc>
              <a:spcBef>
                <a:spcPct val="0"/>
              </a:spcBef>
            </a:pPr>
            <a:r>
              <a:rPr lang="en-US" sz="2965">
                <a:solidFill>
                  <a:srgbClr val="010101"/>
                </a:solidFill>
                <a:latin typeface="Lora"/>
                <a:ea typeface="Lora"/>
                <a:cs typeface="Lora"/>
                <a:sym typeface="Lora"/>
              </a:rPr>
              <a:t>Building user trust in online transactions, especially for second-hand goods.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699490" y="159342"/>
            <a:ext cx="16605763" cy="1279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350"/>
              </a:lnSpc>
              <a:spcBef>
                <a:spcPct val="0"/>
              </a:spcBef>
            </a:pPr>
            <a:r>
              <a:rPr lang="en-US" sz="7393" spc="96">
                <a:solidFill>
                  <a:srgbClr val="000000"/>
                </a:solidFill>
                <a:latin typeface="Dream Avenue"/>
                <a:ea typeface="Dream Avenue"/>
                <a:cs typeface="Dream Avenue"/>
                <a:sym typeface="Dream Avenue"/>
              </a:rPr>
              <a:t>The Challenges Businesses Face Today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4863388" y="2794478"/>
            <a:ext cx="3636106" cy="26012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151"/>
              </a:lnSpc>
              <a:spcBef>
                <a:spcPct val="0"/>
              </a:spcBef>
            </a:pPr>
            <a:r>
              <a:rPr lang="en-US" sz="2965">
                <a:solidFill>
                  <a:srgbClr val="010101"/>
                </a:solidFill>
                <a:latin typeface="Lora"/>
                <a:ea typeface="Lora"/>
                <a:cs typeface="Lora"/>
                <a:sym typeface="Lora"/>
              </a:rPr>
              <a:t>Ensuring a user-friendly and intuitive platform for better engagement.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9448113" y="2794478"/>
            <a:ext cx="3636106" cy="20773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151"/>
              </a:lnSpc>
              <a:spcBef>
                <a:spcPct val="0"/>
              </a:spcBef>
            </a:pPr>
            <a:r>
              <a:rPr lang="en-US" sz="2965">
                <a:solidFill>
                  <a:srgbClr val="010101"/>
                </a:solidFill>
                <a:latin typeface="Lora"/>
                <a:ea typeface="Lora"/>
                <a:cs typeface="Lora"/>
                <a:sym typeface="Lora"/>
              </a:rPr>
              <a:t>Maintaining high performance and quick load times during peak usage.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4225844" y="2794478"/>
            <a:ext cx="3636106" cy="31250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151"/>
              </a:lnSpc>
              <a:spcBef>
                <a:spcPct val="0"/>
              </a:spcBef>
            </a:pPr>
            <a:r>
              <a:rPr lang="en-US" sz="2965">
                <a:solidFill>
                  <a:srgbClr val="010101"/>
                </a:solidFill>
                <a:latin typeface="Lora"/>
                <a:ea typeface="Lora"/>
                <a:cs typeface="Lora"/>
                <a:sym typeface="Lora"/>
              </a:rPr>
              <a:t>Seamlessly integrating various features (e.g., messaging, payments) without issues.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410285" y="6982986"/>
            <a:ext cx="3636106" cy="26012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151"/>
              </a:lnSpc>
              <a:spcBef>
                <a:spcPct val="0"/>
              </a:spcBef>
            </a:pPr>
            <a:r>
              <a:rPr lang="en-US" sz="2965">
                <a:solidFill>
                  <a:srgbClr val="010101"/>
                </a:solidFill>
                <a:latin typeface="Lora"/>
                <a:ea typeface="Lora"/>
                <a:cs typeface="Lora"/>
                <a:sym typeface="Lora"/>
              </a:rPr>
              <a:t>Ensuring the platform is responsive and functional on mobile devices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4879152" y="6982986"/>
            <a:ext cx="3636106" cy="20773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151"/>
              </a:lnSpc>
              <a:spcBef>
                <a:spcPct val="0"/>
              </a:spcBef>
            </a:pPr>
            <a:r>
              <a:rPr lang="en-US" sz="2965">
                <a:solidFill>
                  <a:srgbClr val="010101"/>
                </a:solidFill>
                <a:latin typeface="Lora"/>
                <a:ea typeface="Lora"/>
                <a:cs typeface="Lora"/>
                <a:sym typeface="Lora"/>
              </a:rPr>
              <a:t>Quickly identifying and resolving bugs to maintain reliability.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9463877" y="6982986"/>
            <a:ext cx="3636106" cy="20773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151"/>
              </a:lnSpc>
              <a:spcBef>
                <a:spcPct val="0"/>
              </a:spcBef>
            </a:pPr>
            <a:r>
              <a:rPr lang="en-US" sz="2965">
                <a:solidFill>
                  <a:srgbClr val="010101"/>
                </a:solidFill>
                <a:latin typeface="Lora"/>
                <a:ea typeface="Lora"/>
                <a:cs typeface="Lora"/>
                <a:sym typeface="Lora"/>
              </a:rPr>
              <a:t>Handling user data responsibly while ensuring privacy compliance.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14241608" y="6982986"/>
            <a:ext cx="3636106" cy="26012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151"/>
              </a:lnSpc>
              <a:spcBef>
                <a:spcPct val="0"/>
              </a:spcBef>
            </a:pPr>
            <a:r>
              <a:rPr lang="en-US" sz="2965">
                <a:solidFill>
                  <a:srgbClr val="010101"/>
                </a:solidFill>
                <a:latin typeface="Lora"/>
                <a:ea typeface="Lora"/>
                <a:cs typeface="Lora"/>
                <a:sym typeface="Lora"/>
              </a:rPr>
              <a:t>Differentiating from established competitors in a crowded marketplace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211310" y="1307880"/>
            <a:ext cx="5612082" cy="13946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1330"/>
              </a:lnSpc>
              <a:spcBef>
                <a:spcPct val="0"/>
              </a:spcBef>
            </a:pPr>
            <a:r>
              <a:rPr lang="en-US" sz="8093" u="none" strike="noStrike" spc="105">
                <a:solidFill>
                  <a:srgbClr val="000000"/>
                </a:solidFill>
                <a:latin typeface="Dream Avenue"/>
                <a:ea typeface="Dream Avenue"/>
                <a:cs typeface="Dream Avenue"/>
                <a:sym typeface="Dream Avenue"/>
              </a:rPr>
              <a:t>Introduction 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850626" y="4385688"/>
            <a:ext cx="16185488" cy="11831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7910" lvl="1" indent="-368955" algn="l">
              <a:lnSpc>
                <a:spcPts val="4784"/>
              </a:lnSpc>
              <a:buFont typeface="Arial"/>
              <a:buChar char="•"/>
            </a:pPr>
            <a:r>
              <a:rPr lang="en-US" sz="3417" i="1">
                <a:solidFill>
                  <a:srgbClr val="62503D"/>
                </a:solidFill>
                <a:latin typeface="Lora Italics"/>
                <a:ea typeface="Lora Italics"/>
                <a:cs typeface="Lora Italics"/>
                <a:sym typeface="Lora Italics"/>
              </a:rPr>
              <a:t>Objective:</a:t>
            </a:r>
            <a:r>
              <a:rPr lang="en-US" sz="3417" i="1">
                <a:solidFill>
                  <a:srgbClr val="010101"/>
                </a:solidFill>
                <a:latin typeface="Lora Italics"/>
                <a:ea typeface="Lora Italics"/>
                <a:cs typeface="Lora Italics"/>
                <a:sym typeface="Lora Italics"/>
              </a:rPr>
              <a:t> Ensure reliability, security, and usability through comprehensive testing and bug identification.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850626" y="2883683"/>
            <a:ext cx="13669521" cy="11831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7910" lvl="1" indent="-368955" algn="l">
              <a:lnSpc>
                <a:spcPts val="4784"/>
              </a:lnSpc>
              <a:buFont typeface="Arial"/>
              <a:buChar char="•"/>
            </a:pPr>
            <a:r>
              <a:rPr lang="en-US" sz="3417" i="1">
                <a:solidFill>
                  <a:srgbClr val="62503D"/>
                </a:solidFill>
                <a:latin typeface="Lora Italics"/>
                <a:ea typeface="Lora Italics"/>
                <a:cs typeface="Lora Italics"/>
                <a:sym typeface="Lora Italics"/>
              </a:rPr>
              <a:t>(Second-Hand Goods Platform) </a:t>
            </a:r>
            <a:r>
              <a:rPr lang="en-US" sz="3417" i="1">
                <a:solidFill>
                  <a:srgbClr val="010101"/>
                </a:solidFill>
                <a:latin typeface="Lora Italics"/>
                <a:ea typeface="Lora Italics"/>
                <a:cs typeface="Lora Italics"/>
                <a:sym typeface="Lora Italics"/>
              </a:rPr>
              <a:t>for a seamless buying and selling experience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-877281" y="0"/>
            <a:ext cx="3088591" cy="10287000"/>
            <a:chOff x="0" y="0"/>
            <a:chExt cx="813456" cy="270933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3456" cy="2709333"/>
            </a:xfrm>
            <a:custGeom>
              <a:avLst/>
              <a:gdLst/>
              <a:ahLst/>
              <a:cxnLst/>
              <a:rect l="l" t="t" r="r" b="b"/>
              <a:pathLst>
                <a:path w="813456" h="2709333">
                  <a:moveTo>
                    <a:pt x="0" y="0"/>
                  </a:moveTo>
                  <a:lnTo>
                    <a:pt x="813456" y="0"/>
                  </a:lnTo>
                  <a:lnTo>
                    <a:pt x="81345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DFD3CA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813456" cy="27379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2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 rot="-5400000">
            <a:off x="-1925613" y="5656820"/>
            <a:ext cx="7567197" cy="1658571"/>
          </a:xfrm>
          <a:custGeom>
            <a:avLst/>
            <a:gdLst/>
            <a:ahLst/>
            <a:cxnLst/>
            <a:rect l="l" t="t" r="r" b="b"/>
            <a:pathLst>
              <a:path w="7567197" h="1658571">
                <a:moveTo>
                  <a:pt x="0" y="0"/>
                </a:moveTo>
                <a:lnTo>
                  <a:pt x="7567197" y="0"/>
                </a:lnTo>
                <a:lnTo>
                  <a:pt x="7567197" y="1658572"/>
                </a:lnTo>
                <a:lnTo>
                  <a:pt x="0" y="16585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b="-3852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1850626" y="5892725"/>
            <a:ext cx="16185488" cy="5767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7910" lvl="1" indent="-368955" algn="l">
              <a:lnSpc>
                <a:spcPts val="4784"/>
              </a:lnSpc>
              <a:buFont typeface="Arial"/>
              <a:buChar char="•"/>
            </a:pPr>
            <a:r>
              <a:rPr lang="en-US" sz="3417" i="1">
                <a:solidFill>
                  <a:srgbClr val="62503D"/>
                </a:solidFill>
                <a:latin typeface="Lora Italics"/>
                <a:ea typeface="Lora Italics"/>
                <a:cs typeface="Lora Italics"/>
                <a:sym typeface="Lora Italics"/>
              </a:rPr>
              <a:t>Key Focus Areas:</a:t>
            </a:r>
            <a:r>
              <a:rPr lang="en-US" sz="3417" i="1">
                <a:solidFill>
                  <a:srgbClr val="010101"/>
                </a:solidFill>
                <a:latin typeface="Lora Italics"/>
                <a:ea typeface="Lora Italics"/>
                <a:cs typeface="Lora Italics"/>
                <a:sym typeface="Lora Italics"/>
              </a:rPr>
              <a:t> User registration, product listing, and secure messaging.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850626" y="6744984"/>
            <a:ext cx="16185488" cy="17896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7910" lvl="1" indent="-368955" algn="l">
              <a:lnSpc>
                <a:spcPts val="4784"/>
              </a:lnSpc>
              <a:buFont typeface="Arial"/>
              <a:buChar char="•"/>
            </a:pPr>
            <a:r>
              <a:rPr lang="en-US" sz="3417" i="1">
                <a:solidFill>
                  <a:srgbClr val="62503D"/>
                </a:solidFill>
                <a:latin typeface="Lora Italics"/>
                <a:ea typeface="Lora Italics"/>
                <a:cs typeface="Lora Italics"/>
                <a:sym typeface="Lora Italics"/>
              </a:rPr>
              <a:t>Scope of Testing:</a:t>
            </a:r>
            <a:r>
              <a:rPr lang="en-US" sz="3417" i="1">
                <a:solidFill>
                  <a:srgbClr val="010101"/>
                </a:solidFill>
                <a:latin typeface="Lora Italics"/>
                <a:ea typeface="Lora Italics"/>
                <a:cs typeface="Lora Italics"/>
                <a:sym typeface="Lora Italics"/>
              </a:rPr>
              <a:t> </a:t>
            </a:r>
          </a:p>
          <a:p>
            <a:pPr algn="l">
              <a:lnSpc>
                <a:spcPts val="4784"/>
              </a:lnSpc>
            </a:pPr>
            <a:r>
              <a:rPr lang="en-US" sz="3417" i="1">
                <a:solidFill>
                  <a:srgbClr val="010101"/>
                </a:solidFill>
                <a:latin typeface="Lora Italics"/>
                <a:ea typeface="Lora Italics"/>
                <a:cs typeface="Lora Italics"/>
                <a:sym typeface="Lora Italics"/>
              </a:rPr>
              <a:t>        - Manual testing using Google Sheets.</a:t>
            </a:r>
          </a:p>
          <a:p>
            <a:pPr algn="l">
              <a:lnSpc>
                <a:spcPts val="4784"/>
              </a:lnSpc>
            </a:pPr>
            <a:r>
              <a:rPr lang="en-US" sz="3417" i="1">
                <a:solidFill>
                  <a:srgbClr val="010101"/>
                </a:solidFill>
                <a:latin typeface="Lora Italics"/>
                <a:ea typeface="Lora Italics"/>
                <a:cs typeface="Lora Italics"/>
                <a:sym typeface="Lora Italics"/>
              </a:rPr>
              <a:t>        - Automated testing with java Selenium and testng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857986" y="8810093"/>
            <a:ext cx="16185488" cy="11831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7910" lvl="1" indent="-368955" algn="l">
              <a:lnSpc>
                <a:spcPts val="4784"/>
              </a:lnSpc>
              <a:buFont typeface="Arial"/>
              <a:buChar char="•"/>
            </a:pPr>
            <a:r>
              <a:rPr lang="en-US" sz="3417" i="1">
                <a:solidFill>
                  <a:srgbClr val="62503D"/>
                </a:solidFill>
                <a:latin typeface="Lora Italics"/>
                <a:ea typeface="Lora Italics"/>
                <a:cs typeface="Lora Italics"/>
                <a:sym typeface="Lora Italics"/>
              </a:rPr>
              <a:t> Outcome: </a:t>
            </a:r>
            <a:r>
              <a:rPr lang="en-US" sz="3417" i="1">
                <a:solidFill>
                  <a:srgbClr val="010101"/>
                </a:solidFill>
                <a:latin typeface="Lora Italics"/>
                <a:ea typeface="Lora Italics"/>
                <a:cs typeface="Lora Italics"/>
                <a:sym typeface="Lora Italics"/>
              </a:rPr>
              <a:t>Deliver a high-quality platform that users can trust and easily navigate</a:t>
            </a:r>
          </a:p>
        </p:txBody>
      </p:sp>
      <p:sp>
        <p:nvSpPr>
          <p:cNvPr id="12" name="Freeform 12"/>
          <p:cNvSpPr/>
          <p:nvPr/>
        </p:nvSpPr>
        <p:spPr>
          <a:xfrm>
            <a:off x="13280191" y="-2104951"/>
            <a:ext cx="8690625" cy="6352057"/>
          </a:xfrm>
          <a:custGeom>
            <a:avLst/>
            <a:gdLst/>
            <a:ahLst/>
            <a:cxnLst/>
            <a:rect l="l" t="t" r="r" b="b"/>
            <a:pathLst>
              <a:path w="8690625" h="6352057">
                <a:moveTo>
                  <a:pt x="0" y="0"/>
                </a:moveTo>
                <a:lnTo>
                  <a:pt x="8690626" y="0"/>
                </a:lnTo>
                <a:lnTo>
                  <a:pt x="8690626" y="6352057"/>
                </a:lnTo>
                <a:lnTo>
                  <a:pt x="0" y="635205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674529" y="1950156"/>
            <a:ext cx="20047785" cy="8768385"/>
            <a:chOff x="0" y="0"/>
            <a:chExt cx="5064860" cy="221523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64860" cy="2215239"/>
            </a:xfrm>
            <a:custGeom>
              <a:avLst/>
              <a:gdLst/>
              <a:ahLst/>
              <a:cxnLst/>
              <a:rect l="l" t="t" r="r" b="b"/>
              <a:pathLst>
                <a:path w="5064860" h="2215239">
                  <a:moveTo>
                    <a:pt x="0" y="0"/>
                  </a:moveTo>
                  <a:lnTo>
                    <a:pt x="5064860" y="0"/>
                  </a:lnTo>
                  <a:lnTo>
                    <a:pt x="5064860" y="2215239"/>
                  </a:lnTo>
                  <a:lnTo>
                    <a:pt x="0" y="2215239"/>
                  </a:lnTo>
                  <a:close/>
                </a:path>
              </a:pathLst>
            </a:custGeom>
            <a:solidFill>
              <a:srgbClr val="DFD3CA">
                <a:alpha val="56863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5064860" cy="227238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3804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4107308" y="7071668"/>
            <a:ext cx="4180692" cy="3215332"/>
          </a:xfrm>
          <a:custGeom>
            <a:avLst/>
            <a:gdLst/>
            <a:ahLst/>
            <a:cxnLst/>
            <a:rect l="l" t="t" r="r" b="b"/>
            <a:pathLst>
              <a:path w="4180692" h="3215332">
                <a:moveTo>
                  <a:pt x="0" y="0"/>
                </a:moveTo>
                <a:lnTo>
                  <a:pt x="4180692" y="0"/>
                </a:lnTo>
                <a:lnTo>
                  <a:pt x="4180692" y="3215332"/>
                </a:lnTo>
                <a:lnTo>
                  <a:pt x="0" y="32153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028700" y="372877"/>
            <a:ext cx="8270726" cy="10449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468"/>
              </a:lnSpc>
              <a:spcBef>
                <a:spcPct val="0"/>
              </a:spcBef>
            </a:pPr>
            <a:r>
              <a:rPr lang="en-US" sz="5163">
                <a:solidFill>
                  <a:srgbClr val="000000"/>
                </a:solidFill>
                <a:latin typeface="TAN Pearl"/>
                <a:ea typeface="TAN Pearl"/>
                <a:cs typeface="TAN Pearl"/>
                <a:sym typeface="TAN Pearl"/>
              </a:rPr>
              <a:t>What Sets Us Apart?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0" y="2205320"/>
            <a:ext cx="13949871" cy="95579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5099" lvl="1" indent="-322550" algn="just">
              <a:lnSpc>
                <a:spcPts val="4750"/>
              </a:lnSpc>
              <a:buFont typeface="Arial"/>
              <a:buChar char="•"/>
            </a:pPr>
            <a:r>
              <a:rPr lang="en-US" sz="2987" b="1">
                <a:solidFill>
                  <a:srgbClr val="62503D"/>
                </a:solidFill>
                <a:latin typeface="Lora Bold"/>
                <a:ea typeface="Lora Bold"/>
                <a:cs typeface="Lora Bold"/>
                <a:sym typeface="Lora Bold"/>
              </a:rPr>
              <a:t>Comprehensive testing approach: </a:t>
            </a:r>
            <a:r>
              <a:rPr lang="en-US" sz="2987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We use manual and automated testing to ensure comprehensive feature validation, and improve the overall quality of the platform</a:t>
            </a:r>
          </a:p>
          <a:p>
            <a:pPr marL="645099" lvl="1" indent="-322550" algn="just">
              <a:lnSpc>
                <a:spcPts val="4750"/>
              </a:lnSpc>
              <a:buFont typeface="Arial"/>
              <a:buChar char="•"/>
            </a:pPr>
            <a:r>
              <a:rPr lang="en-US" sz="2987" b="1" i="1">
                <a:solidFill>
                  <a:srgbClr val="62503D"/>
                </a:solidFill>
                <a:latin typeface="Lora Bold Italics"/>
                <a:ea typeface="Lora Bold Italics"/>
                <a:cs typeface="Lora Bold Italics"/>
                <a:sym typeface="Lora Bold Italics"/>
              </a:rPr>
              <a:t>User-centric: </a:t>
            </a:r>
            <a:r>
              <a:rPr lang="en-US" sz="2987" i="1">
                <a:solidFill>
                  <a:srgbClr val="000000"/>
                </a:solidFill>
                <a:latin typeface="Lora Italics"/>
                <a:ea typeface="Lora Italics"/>
                <a:cs typeface="Lora Italics"/>
                <a:sym typeface="Lora Italics"/>
              </a:rPr>
              <a:t>Our testing prioritizes user experience, ensuring the platform is intuitive, secure, and responsive across devices. </a:t>
            </a:r>
          </a:p>
          <a:p>
            <a:pPr marL="645099" lvl="1" indent="-322550" algn="just">
              <a:lnSpc>
                <a:spcPts val="4750"/>
              </a:lnSpc>
              <a:buFont typeface="Arial"/>
              <a:buChar char="•"/>
            </a:pPr>
            <a:r>
              <a:rPr lang="en-US" sz="2987" b="1" i="1">
                <a:solidFill>
                  <a:srgbClr val="62503D"/>
                </a:solidFill>
                <a:latin typeface="Lora Bold Italics"/>
                <a:ea typeface="Lora Bold Italics"/>
                <a:cs typeface="Lora Bold Italics"/>
                <a:sym typeface="Lora Bold Italics"/>
              </a:rPr>
              <a:t>Agile Feedback Loop: </a:t>
            </a:r>
            <a:r>
              <a:rPr lang="en-US" sz="2987" i="1">
                <a:solidFill>
                  <a:srgbClr val="000000"/>
                </a:solidFill>
                <a:latin typeface="Lora Italics"/>
                <a:ea typeface="Lora Italics"/>
                <a:cs typeface="Lora Italics"/>
                <a:sym typeface="Lora Italics"/>
              </a:rPr>
              <a:t>Rapid identification and reporting of issues allow for quick iterations and improvements, ensuring timely enhancements based on user feedback</a:t>
            </a:r>
            <a:r>
              <a:rPr lang="en-US" sz="2987" b="1" i="1">
                <a:solidFill>
                  <a:srgbClr val="000000"/>
                </a:solidFill>
                <a:latin typeface="Lora Bold Italics"/>
                <a:ea typeface="Lora Bold Italics"/>
                <a:cs typeface="Lora Bold Italics"/>
                <a:sym typeface="Lora Bold Italics"/>
              </a:rPr>
              <a:t>.</a:t>
            </a:r>
          </a:p>
          <a:p>
            <a:pPr marL="645099" lvl="1" indent="-322550" algn="just">
              <a:lnSpc>
                <a:spcPts val="4750"/>
              </a:lnSpc>
              <a:buFont typeface="Arial"/>
              <a:buChar char="•"/>
            </a:pPr>
            <a:r>
              <a:rPr lang="en-US" sz="2987" b="1" i="1">
                <a:solidFill>
                  <a:srgbClr val="62503D"/>
                </a:solidFill>
                <a:latin typeface="Lora Bold Italics"/>
                <a:ea typeface="Lora Bold Italics"/>
                <a:cs typeface="Lora Bold Italics"/>
                <a:sym typeface="Lora Bold Italics"/>
              </a:rPr>
              <a:t>Comprehensive testing approach: </a:t>
            </a:r>
            <a:r>
              <a:rPr lang="en-US" sz="2987" i="1">
                <a:solidFill>
                  <a:srgbClr val="000000"/>
                </a:solidFill>
                <a:latin typeface="Lora Italics"/>
                <a:ea typeface="Lora Italics"/>
                <a:cs typeface="Lora Italics"/>
                <a:sym typeface="Lora Italics"/>
              </a:rPr>
              <a:t>We use manual and automated testing to ensure comprehensive feature validation, and improve the overall quality of the platform.</a:t>
            </a:r>
          </a:p>
          <a:p>
            <a:pPr marL="645099" lvl="1" indent="-322550" algn="just">
              <a:lnSpc>
                <a:spcPts val="4750"/>
              </a:lnSpc>
              <a:buFont typeface="Arial"/>
              <a:buChar char="•"/>
            </a:pPr>
            <a:r>
              <a:rPr lang="en-US" sz="2987" b="1" i="1">
                <a:solidFill>
                  <a:srgbClr val="62503D"/>
                </a:solidFill>
                <a:latin typeface="Lora Bold Italics"/>
                <a:ea typeface="Lora Bold Italics"/>
                <a:cs typeface="Lora Bold Italics"/>
                <a:sym typeface="Lora Bold Italics"/>
              </a:rPr>
              <a:t>Performance Monitoring</a:t>
            </a:r>
            <a:r>
              <a:rPr lang="en-US" sz="2987" i="1">
                <a:solidFill>
                  <a:srgbClr val="000000"/>
                </a:solidFill>
                <a:latin typeface="Lora Italics"/>
                <a:ea typeface="Lora Italics"/>
                <a:cs typeface="Lora Italics"/>
                <a:sym typeface="Lora Italics"/>
              </a:rPr>
              <a:t>: Continuous assessment of performance metrics ensures the platform remains efficient and reliable under varying loads.</a:t>
            </a:r>
          </a:p>
          <a:p>
            <a:pPr algn="just">
              <a:lnSpc>
                <a:spcPts val="4750"/>
              </a:lnSpc>
            </a:pPr>
            <a:endParaRPr lang="en-US" sz="2987" i="1">
              <a:solidFill>
                <a:srgbClr val="000000"/>
              </a:solidFill>
              <a:latin typeface="Lora Italics"/>
              <a:ea typeface="Lora Italics"/>
              <a:cs typeface="Lora Italics"/>
              <a:sym typeface="Lora Italics"/>
            </a:endParaRPr>
          </a:p>
          <a:p>
            <a:pPr algn="just">
              <a:lnSpc>
                <a:spcPts val="4750"/>
              </a:lnSpc>
            </a:pPr>
            <a:endParaRPr lang="en-US" sz="2987" i="1">
              <a:solidFill>
                <a:srgbClr val="000000"/>
              </a:solidFill>
              <a:latin typeface="Lora Italics"/>
              <a:ea typeface="Lora Italics"/>
              <a:cs typeface="Lora Italics"/>
              <a:sym typeface="Lora Italics"/>
            </a:endParaRPr>
          </a:p>
          <a:p>
            <a:pPr algn="just">
              <a:lnSpc>
                <a:spcPts val="4750"/>
              </a:lnSpc>
            </a:pPr>
            <a:endParaRPr lang="en-US" sz="2987" i="1">
              <a:solidFill>
                <a:srgbClr val="000000"/>
              </a:solidFill>
              <a:latin typeface="Lora Italics"/>
              <a:ea typeface="Lora Italics"/>
              <a:cs typeface="Lora Italics"/>
              <a:sym typeface="Lora Italic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240418" y="-2441628"/>
            <a:ext cx="8690625" cy="6352057"/>
          </a:xfrm>
          <a:custGeom>
            <a:avLst/>
            <a:gdLst/>
            <a:ahLst/>
            <a:cxnLst/>
            <a:rect l="l" t="t" r="r" b="b"/>
            <a:pathLst>
              <a:path w="8690625" h="6352057">
                <a:moveTo>
                  <a:pt x="0" y="0"/>
                </a:moveTo>
                <a:lnTo>
                  <a:pt x="8690625" y="0"/>
                </a:lnTo>
                <a:lnTo>
                  <a:pt x="8690625" y="6352057"/>
                </a:lnTo>
                <a:lnTo>
                  <a:pt x="0" y="63520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11987903" y="2086138"/>
            <a:ext cx="6300097" cy="6300097"/>
            <a:chOff x="0" y="0"/>
            <a:chExt cx="8916670" cy="8916670"/>
          </a:xfrm>
        </p:grpSpPr>
        <p:sp>
          <p:nvSpPr>
            <p:cNvPr id="4" name="Freeform 4"/>
            <p:cNvSpPr/>
            <p:nvPr/>
          </p:nvSpPr>
          <p:spPr>
            <a:xfrm>
              <a:off x="6350" y="6350"/>
              <a:ext cx="8903970" cy="8903970"/>
            </a:xfrm>
            <a:custGeom>
              <a:avLst/>
              <a:gdLst/>
              <a:ahLst/>
              <a:cxnLst/>
              <a:rect l="l" t="t" r="r" b="b"/>
              <a:pathLst>
                <a:path w="8903970" h="8903970">
                  <a:moveTo>
                    <a:pt x="4451350" y="8903970"/>
                  </a:moveTo>
                  <a:cubicBezTo>
                    <a:pt x="1997710" y="8903970"/>
                    <a:pt x="0" y="6906260"/>
                    <a:pt x="0" y="4451350"/>
                  </a:cubicBezTo>
                  <a:cubicBezTo>
                    <a:pt x="0" y="1996440"/>
                    <a:pt x="1997710" y="0"/>
                    <a:pt x="4451350" y="0"/>
                  </a:cubicBezTo>
                  <a:cubicBezTo>
                    <a:pt x="6904990" y="0"/>
                    <a:pt x="8903970" y="1997710"/>
                    <a:pt x="8903970" y="4451350"/>
                  </a:cubicBezTo>
                  <a:cubicBezTo>
                    <a:pt x="8903970" y="6904990"/>
                    <a:pt x="6906260" y="8903970"/>
                    <a:pt x="4451350" y="8903970"/>
                  </a:cubicBezTo>
                  <a:close/>
                  <a:moveTo>
                    <a:pt x="4451350" y="19050"/>
                  </a:moveTo>
                  <a:cubicBezTo>
                    <a:pt x="2007870" y="19050"/>
                    <a:pt x="19050" y="2007870"/>
                    <a:pt x="19050" y="4451350"/>
                  </a:cubicBezTo>
                  <a:cubicBezTo>
                    <a:pt x="19050" y="6894830"/>
                    <a:pt x="2007870" y="8883650"/>
                    <a:pt x="4451350" y="8883650"/>
                  </a:cubicBezTo>
                  <a:cubicBezTo>
                    <a:pt x="6894830" y="8883650"/>
                    <a:pt x="8883650" y="6894830"/>
                    <a:pt x="8883650" y="4451350"/>
                  </a:cubicBezTo>
                  <a:cubicBezTo>
                    <a:pt x="8883650" y="2007870"/>
                    <a:pt x="6896100" y="19050"/>
                    <a:pt x="4451350" y="19050"/>
                  </a:cubicBez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54940" y="154940"/>
              <a:ext cx="8605520" cy="8605520"/>
            </a:xfrm>
            <a:custGeom>
              <a:avLst/>
              <a:gdLst/>
              <a:ahLst/>
              <a:cxnLst/>
              <a:rect l="l" t="t" r="r" b="b"/>
              <a:pathLst>
                <a:path w="8605520" h="8605520">
                  <a:moveTo>
                    <a:pt x="8605520" y="4302760"/>
                  </a:moveTo>
                  <a:cubicBezTo>
                    <a:pt x="8605520" y="6678930"/>
                    <a:pt x="6678930" y="8605520"/>
                    <a:pt x="4302760" y="8605520"/>
                  </a:cubicBezTo>
                  <a:cubicBezTo>
                    <a:pt x="1926590" y="8605520"/>
                    <a:pt x="0" y="6680200"/>
                    <a:pt x="0" y="4302760"/>
                  </a:cubicBezTo>
                  <a:cubicBezTo>
                    <a:pt x="0" y="1925320"/>
                    <a:pt x="1926590" y="0"/>
                    <a:pt x="4302760" y="0"/>
                  </a:cubicBezTo>
                  <a:cubicBezTo>
                    <a:pt x="6678930" y="0"/>
                    <a:pt x="8605520" y="1926590"/>
                    <a:pt x="8605520" y="4302760"/>
                  </a:cubicBezTo>
                  <a:close/>
                </a:path>
              </a:pathLst>
            </a:custGeom>
            <a:blipFill>
              <a:blip r:embed="rId4"/>
              <a:stretch>
                <a:fillRect t="-25046" b="-25046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Freeform 6"/>
          <p:cNvSpPr/>
          <p:nvPr/>
        </p:nvSpPr>
        <p:spPr>
          <a:xfrm>
            <a:off x="15472712" y="8064712"/>
            <a:ext cx="1786588" cy="1676145"/>
          </a:xfrm>
          <a:custGeom>
            <a:avLst/>
            <a:gdLst/>
            <a:ahLst/>
            <a:cxnLst/>
            <a:rect l="l" t="t" r="r" b="b"/>
            <a:pathLst>
              <a:path w="1786588" h="1676145">
                <a:moveTo>
                  <a:pt x="0" y="0"/>
                </a:moveTo>
                <a:lnTo>
                  <a:pt x="1786588" y="0"/>
                </a:lnTo>
                <a:lnTo>
                  <a:pt x="1786588" y="1676145"/>
                </a:lnTo>
                <a:lnTo>
                  <a:pt x="0" y="167614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-3733306" y="7400871"/>
            <a:ext cx="7523730" cy="5499163"/>
          </a:xfrm>
          <a:custGeom>
            <a:avLst/>
            <a:gdLst/>
            <a:ahLst/>
            <a:cxnLst/>
            <a:rect l="l" t="t" r="r" b="b"/>
            <a:pathLst>
              <a:path w="7523730" h="5499163">
                <a:moveTo>
                  <a:pt x="0" y="0"/>
                </a:moveTo>
                <a:lnTo>
                  <a:pt x="7523731" y="0"/>
                </a:lnTo>
                <a:lnTo>
                  <a:pt x="7523731" y="5499163"/>
                </a:lnTo>
                <a:lnTo>
                  <a:pt x="0" y="54991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8" name="Group 8"/>
          <p:cNvGrpSpPr/>
          <p:nvPr/>
        </p:nvGrpSpPr>
        <p:grpSpPr>
          <a:xfrm>
            <a:off x="1250008" y="2314365"/>
            <a:ext cx="316400" cy="304087"/>
            <a:chOff x="0" y="0"/>
            <a:chExt cx="845713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45713" cy="812800"/>
            </a:xfrm>
            <a:custGeom>
              <a:avLst/>
              <a:gdLst/>
              <a:ahLst/>
              <a:cxnLst/>
              <a:rect l="l" t="t" r="r" b="b"/>
              <a:pathLst>
                <a:path w="845713" h="812800">
                  <a:moveTo>
                    <a:pt x="422857" y="0"/>
                  </a:moveTo>
                  <a:cubicBezTo>
                    <a:pt x="189319" y="0"/>
                    <a:pt x="0" y="181951"/>
                    <a:pt x="0" y="406400"/>
                  </a:cubicBezTo>
                  <a:cubicBezTo>
                    <a:pt x="0" y="630849"/>
                    <a:pt x="189319" y="812800"/>
                    <a:pt x="422857" y="812800"/>
                  </a:cubicBezTo>
                  <a:cubicBezTo>
                    <a:pt x="656394" y="812800"/>
                    <a:pt x="845713" y="630849"/>
                    <a:pt x="845713" y="406400"/>
                  </a:cubicBezTo>
                  <a:cubicBezTo>
                    <a:pt x="845713" y="181951"/>
                    <a:pt x="656394" y="0"/>
                    <a:pt x="422857" y="0"/>
                  </a:cubicBezTo>
                  <a:close/>
                </a:path>
              </a:pathLst>
            </a:custGeom>
            <a:solidFill>
              <a:srgbClr val="C5AB9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9286" y="47625"/>
              <a:ext cx="687142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2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028700" y="265283"/>
            <a:ext cx="9003635" cy="12957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590"/>
              </a:lnSpc>
            </a:pPr>
            <a:r>
              <a:rPr lang="en-US" sz="6457">
                <a:solidFill>
                  <a:srgbClr val="000000"/>
                </a:solidFill>
                <a:latin typeface="TAN Pearl"/>
                <a:ea typeface="TAN Pearl"/>
                <a:cs typeface="TAN Pearl"/>
                <a:sym typeface="TAN Pearl"/>
              </a:rPr>
              <a:t>Why Choose Us?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566409" y="2730911"/>
            <a:ext cx="9210026" cy="9033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549"/>
              </a:lnSpc>
              <a:spcBef>
                <a:spcPct val="0"/>
              </a:spcBef>
            </a:pPr>
            <a:r>
              <a:rPr lang="en-US" sz="2535" i="1">
                <a:solidFill>
                  <a:srgbClr val="010101"/>
                </a:solidFill>
                <a:latin typeface="Lora Italics"/>
                <a:ea typeface="Lora Italics"/>
                <a:cs typeface="Lora Italics"/>
                <a:sym typeface="Lora Italics"/>
              </a:rPr>
              <a:t>Our team excels in both manual and automated testing, ensuring comprehensive coverage of all functionalities.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724609" y="2266740"/>
            <a:ext cx="4727684" cy="4230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55"/>
              </a:lnSpc>
              <a:spcBef>
                <a:spcPct val="0"/>
              </a:spcBef>
            </a:pPr>
            <a:r>
              <a:rPr lang="en-US" sz="2468" b="1">
                <a:solidFill>
                  <a:srgbClr val="010101"/>
                </a:solidFill>
                <a:latin typeface="Lora Bold"/>
                <a:ea typeface="Lora Bold"/>
                <a:cs typeface="Lora Bold"/>
                <a:sym typeface="Lora Bold"/>
              </a:rPr>
              <a:t>Expertise in Diverse Testing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1250008" y="3964629"/>
            <a:ext cx="316400" cy="304087"/>
            <a:chOff x="0" y="0"/>
            <a:chExt cx="845713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45713" cy="812800"/>
            </a:xfrm>
            <a:custGeom>
              <a:avLst/>
              <a:gdLst/>
              <a:ahLst/>
              <a:cxnLst/>
              <a:rect l="l" t="t" r="r" b="b"/>
              <a:pathLst>
                <a:path w="845713" h="812800">
                  <a:moveTo>
                    <a:pt x="422857" y="0"/>
                  </a:moveTo>
                  <a:cubicBezTo>
                    <a:pt x="189319" y="0"/>
                    <a:pt x="0" y="181951"/>
                    <a:pt x="0" y="406400"/>
                  </a:cubicBezTo>
                  <a:cubicBezTo>
                    <a:pt x="0" y="630849"/>
                    <a:pt x="189319" y="812800"/>
                    <a:pt x="422857" y="812800"/>
                  </a:cubicBezTo>
                  <a:cubicBezTo>
                    <a:pt x="656394" y="812800"/>
                    <a:pt x="845713" y="630849"/>
                    <a:pt x="845713" y="406400"/>
                  </a:cubicBezTo>
                  <a:cubicBezTo>
                    <a:pt x="845713" y="181951"/>
                    <a:pt x="656394" y="0"/>
                    <a:pt x="422857" y="0"/>
                  </a:cubicBezTo>
                  <a:close/>
                </a:path>
              </a:pathLst>
            </a:custGeom>
            <a:solidFill>
              <a:srgbClr val="C5AB9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79286" y="47625"/>
              <a:ext cx="687142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2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1566409" y="4381175"/>
            <a:ext cx="9210026" cy="9033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549"/>
              </a:lnSpc>
              <a:spcBef>
                <a:spcPct val="0"/>
              </a:spcBef>
            </a:pPr>
            <a:r>
              <a:rPr lang="en-US" sz="2535" i="1">
                <a:solidFill>
                  <a:srgbClr val="010101"/>
                </a:solidFill>
                <a:latin typeface="Lora Italics"/>
                <a:ea typeface="Lora Italics"/>
                <a:cs typeface="Lora Italics"/>
                <a:sym typeface="Lora Italics"/>
              </a:rPr>
              <a:t>We prioritize the end-user experience, conducting thorough usability testing to enhance satisfaction.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724609" y="3917004"/>
            <a:ext cx="4727684" cy="4230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55"/>
              </a:lnSpc>
              <a:spcBef>
                <a:spcPct val="0"/>
              </a:spcBef>
            </a:pPr>
            <a:r>
              <a:rPr lang="en-US" sz="2468" b="1">
                <a:solidFill>
                  <a:srgbClr val="010101"/>
                </a:solidFill>
                <a:latin typeface="Lora Bold"/>
                <a:ea typeface="Lora Bold"/>
                <a:cs typeface="Lora Bold"/>
                <a:sym typeface="Lora Bold"/>
              </a:rPr>
              <a:t>User-Centric Approach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1250008" y="5444625"/>
            <a:ext cx="316400" cy="304087"/>
            <a:chOff x="0" y="0"/>
            <a:chExt cx="845713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45713" cy="812800"/>
            </a:xfrm>
            <a:custGeom>
              <a:avLst/>
              <a:gdLst/>
              <a:ahLst/>
              <a:cxnLst/>
              <a:rect l="l" t="t" r="r" b="b"/>
              <a:pathLst>
                <a:path w="845713" h="812800">
                  <a:moveTo>
                    <a:pt x="422857" y="0"/>
                  </a:moveTo>
                  <a:cubicBezTo>
                    <a:pt x="189319" y="0"/>
                    <a:pt x="0" y="181951"/>
                    <a:pt x="0" y="406400"/>
                  </a:cubicBezTo>
                  <a:cubicBezTo>
                    <a:pt x="0" y="630849"/>
                    <a:pt x="189319" y="812800"/>
                    <a:pt x="422857" y="812800"/>
                  </a:cubicBezTo>
                  <a:cubicBezTo>
                    <a:pt x="656394" y="812800"/>
                    <a:pt x="845713" y="630849"/>
                    <a:pt x="845713" y="406400"/>
                  </a:cubicBezTo>
                  <a:cubicBezTo>
                    <a:pt x="845713" y="181951"/>
                    <a:pt x="656394" y="0"/>
                    <a:pt x="422857" y="0"/>
                  </a:cubicBezTo>
                  <a:close/>
                </a:path>
              </a:pathLst>
            </a:custGeom>
            <a:solidFill>
              <a:srgbClr val="C5AB9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79286" y="47625"/>
              <a:ext cx="687142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2"/>
                </a:lnSpc>
              </a:pPr>
              <a:endParaRPr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1566409" y="5861171"/>
            <a:ext cx="9210026" cy="9033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549"/>
              </a:lnSpc>
              <a:spcBef>
                <a:spcPct val="0"/>
              </a:spcBef>
            </a:pPr>
            <a:r>
              <a:rPr lang="en-US" sz="2535" i="1">
                <a:solidFill>
                  <a:srgbClr val="010101"/>
                </a:solidFill>
                <a:latin typeface="Lora Italics"/>
                <a:ea typeface="Lora Italics"/>
                <a:cs typeface="Lora Italics"/>
                <a:sym typeface="Lora Italics"/>
              </a:rPr>
              <a:t>We respond quickly to changes and feedback, ensuring that our testing aligns with project timelines and objectives.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724609" y="5397000"/>
            <a:ext cx="4727684" cy="4230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55"/>
              </a:lnSpc>
              <a:spcBef>
                <a:spcPct val="0"/>
              </a:spcBef>
            </a:pPr>
            <a:r>
              <a:rPr lang="en-US" sz="2468" b="1">
                <a:solidFill>
                  <a:srgbClr val="010101"/>
                </a:solidFill>
                <a:latin typeface="Lora Bold"/>
                <a:ea typeface="Lora Bold"/>
                <a:cs typeface="Lora Bold"/>
                <a:sym typeface="Lora Bold"/>
              </a:rPr>
              <a:t>Agile and Adaptable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1250008" y="7096071"/>
            <a:ext cx="316400" cy="304087"/>
            <a:chOff x="0" y="0"/>
            <a:chExt cx="845713" cy="8128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45713" cy="812800"/>
            </a:xfrm>
            <a:custGeom>
              <a:avLst/>
              <a:gdLst/>
              <a:ahLst/>
              <a:cxnLst/>
              <a:rect l="l" t="t" r="r" b="b"/>
              <a:pathLst>
                <a:path w="845713" h="812800">
                  <a:moveTo>
                    <a:pt x="422857" y="0"/>
                  </a:moveTo>
                  <a:cubicBezTo>
                    <a:pt x="189319" y="0"/>
                    <a:pt x="0" y="181951"/>
                    <a:pt x="0" y="406400"/>
                  </a:cubicBezTo>
                  <a:cubicBezTo>
                    <a:pt x="0" y="630849"/>
                    <a:pt x="189319" y="812800"/>
                    <a:pt x="422857" y="812800"/>
                  </a:cubicBezTo>
                  <a:cubicBezTo>
                    <a:pt x="656394" y="812800"/>
                    <a:pt x="845713" y="630849"/>
                    <a:pt x="845713" y="406400"/>
                  </a:cubicBezTo>
                  <a:cubicBezTo>
                    <a:pt x="845713" y="181951"/>
                    <a:pt x="656394" y="0"/>
                    <a:pt x="422857" y="0"/>
                  </a:cubicBezTo>
                  <a:close/>
                </a:path>
              </a:pathLst>
            </a:custGeom>
            <a:solidFill>
              <a:srgbClr val="C5AB9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79286" y="47625"/>
              <a:ext cx="687142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2"/>
                </a:lnSpc>
              </a:pPr>
              <a:endParaRPr/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1566409" y="7512617"/>
            <a:ext cx="9210026" cy="13586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549"/>
              </a:lnSpc>
              <a:spcBef>
                <a:spcPct val="0"/>
              </a:spcBef>
            </a:pPr>
            <a:r>
              <a:rPr lang="en-US" sz="2535" i="1">
                <a:solidFill>
                  <a:srgbClr val="010101"/>
                </a:solidFill>
                <a:latin typeface="Lora Italics"/>
                <a:ea typeface="Lora Italics"/>
                <a:cs typeface="Lora Italics"/>
                <a:sym typeface="Lora Italics"/>
              </a:rPr>
              <a:t>We are dedicated to delivering a high-quality platform by ensuring all features are validated and functional before launch.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724609" y="7048446"/>
            <a:ext cx="4727684" cy="4230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55"/>
              </a:lnSpc>
              <a:spcBef>
                <a:spcPct val="0"/>
              </a:spcBef>
            </a:pPr>
            <a:r>
              <a:rPr lang="en-US" sz="2468" b="1">
                <a:solidFill>
                  <a:srgbClr val="010101"/>
                </a:solidFill>
                <a:latin typeface="Lora Bold"/>
                <a:ea typeface="Lora Bold"/>
                <a:cs typeface="Lora Bold"/>
                <a:sym typeface="Lora Bold"/>
              </a:rPr>
              <a:t>Commitment to Quality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D3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2220711" y="2184904"/>
            <a:ext cx="10380725" cy="0"/>
          </a:xfrm>
          <a:prstGeom prst="line">
            <a:avLst/>
          </a:prstGeom>
          <a:ln w="19050" cap="flat">
            <a:solidFill>
              <a:srgbClr val="100F0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0705799" y="1270631"/>
            <a:ext cx="1786588" cy="1676145"/>
          </a:xfrm>
          <a:custGeom>
            <a:avLst/>
            <a:gdLst/>
            <a:ahLst/>
            <a:cxnLst/>
            <a:rect l="l" t="t" r="r" b="b"/>
            <a:pathLst>
              <a:path w="1786588" h="1676145">
                <a:moveTo>
                  <a:pt x="0" y="0"/>
                </a:moveTo>
                <a:lnTo>
                  <a:pt x="1786589" y="0"/>
                </a:lnTo>
                <a:lnTo>
                  <a:pt x="1786589" y="1676145"/>
                </a:lnTo>
                <a:lnTo>
                  <a:pt x="0" y="16761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-10800000">
            <a:off x="737581" y="7962668"/>
            <a:ext cx="3366871" cy="967975"/>
          </a:xfrm>
          <a:custGeom>
            <a:avLst/>
            <a:gdLst/>
            <a:ahLst/>
            <a:cxnLst/>
            <a:rect l="l" t="t" r="r" b="b"/>
            <a:pathLst>
              <a:path w="3366871" h="967975">
                <a:moveTo>
                  <a:pt x="0" y="0"/>
                </a:moveTo>
                <a:lnTo>
                  <a:pt x="3366871" y="0"/>
                </a:lnTo>
                <a:lnTo>
                  <a:pt x="3366871" y="967976"/>
                </a:lnTo>
                <a:lnTo>
                  <a:pt x="0" y="9679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9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867417" y="4759181"/>
            <a:ext cx="3094159" cy="3594516"/>
            <a:chOff x="0" y="0"/>
            <a:chExt cx="5466080" cy="6350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439410" cy="6348730"/>
            </a:xfrm>
            <a:custGeom>
              <a:avLst/>
              <a:gdLst/>
              <a:ahLst/>
              <a:cxnLst/>
              <a:rect l="l" t="t" r="r" b="b"/>
              <a:pathLst>
                <a:path w="5439410" h="6348730">
                  <a:moveTo>
                    <a:pt x="5419090" y="0"/>
                  </a:moveTo>
                  <a:lnTo>
                    <a:pt x="19050" y="0"/>
                  </a:lnTo>
                  <a:cubicBezTo>
                    <a:pt x="8890" y="0"/>
                    <a:pt x="0" y="8890"/>
                    <a:pt x="0" y="20320"/>
                  </a:cubicBezTo>
                  <a:lnTo>
                    <a:pt x="0" y="6329680"/>
                  </a:lnTo>
                  <a:cubicBezTo>
                    <a:pt x="0" y="6339840"/>
                    <a:pt x="8890" y="6348730"/>
                    <a:pt x="19050" y="6348730"/>
                  </a:cubicBezTo>
                  <a:lnTo>
                    <a:pt x="5419090" y="6348730"/>
                  </a:lnTo>
                  <a:cubicBezTo>
                    <a:pt x="5429250" y="6348730"/>
                    <a:pt x="5438140" y="6339840"/>
                    <a:pt x="5438140" y="6329680"/>
                  </a:cubicBezTo>
                  <a:lnTo>
                    <a:pt x="5438140" y="20320"/>
                  </a:lnTo>
                  <a:cubicBezTo>
                    <a:pt x="5439410" y="8890"/>
                    <a:pt x="5430520" y="0"/>
                    <a:pt x="5419090" y="0"/>
                  </a:cubicBezTo>
                  <a:close/>
                  <a:moveTo>
                    <a:pt x="5137150" y="314960"/>
                  </a:moveTo>
                  <a:lnTo>
                    <a:pt x="5137150" y="4970780"/>
                  </a:lnTo>
                  <a:cubicBezTo>
                    <a:pt x="5137150" y="4980940"/>
                    <a:pt x="5128260" y="4989830"/>
                    <a:pt x="5118100" y="4989830"/>
                  </a:cubicBezTo>
                  <a:lnTo>
                    <a:pt x="266700" y="4989830"/>
                  </a:lnTo>
                  <a:cubicBezTo>
                    <a:pt x="256540" y="4989830"/>
                    <a:pt x="247650" y="4980940"/>
                    <a:pt x="247650" y="4970780"/>
                  </a:cubicBezTo>
                  <a:lnTo>
                    <a:pt x="247650" y="314960"/>
                  </a:lnTo>
                  <a:cubicBezTo>
                    <a:pt x="247650" y="304800"/>
                    <a:pt x="256540" y="295910"/>
                    <a:pt x="266700" y="295910"/>
                  </a:cubicBezTo>
                  <a:lnTo>
                    <a:pt x="5118100" y="295910"/>
                  </a:lnTo>
                  <a:cubicBezTo>
                    <a:pt x="5129530" y="294640"/>
                    <a:pt x="5137150" y="303530"/>
                    <a:pt x="5137150" y="314960"/>
                  </a:cubicBezTo>
                  <a:close/>
                </a:path>
              </a:pathLst>
            </a:custGeom>
            <a:solidFill>
              <a:srgbClr val="F2F1E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247650" y="294640"/>
              <a:ext cx="4889500" cy="4693920"/>
            </a:xfrm>
            <a:custGeom>
              <a:avLst/>
              <a:gdLst/>
              <a:ahLst/>
              <a:cxnLst/>
              <a:rect l="l" t="t" r="r" b="b"/>
              <a:pathLst>
                <a:path w="4889500" h="4693920">
                  <a:moveTo>
                    <a:pt x="4870450" y="0"/>
                  </a:moveTo>
                  <a:lnTo>
                    <a:pt x="19050" y="0"/>
                  </a:lnTo>
                  <a:cubicBezTo>
                    <a:pt x="8890" y="0"/>
                    <a:pt x="0" y="8890"/>
                    <a:pt x="0" y="19050"/>
                  </a:cubicBezTo>
                  <a:lnTo>
                    <a:pt x="0" y="4674870"/>
                  </a:lnTo>
                  <a:cubicBezTo>
                    <a:pt x="0" y="4686300"/>
                    <a:pt x="8890" y="4693920"/>
                    <a:pt x="19050" y="4693920"/>
                  </a:cubicBezTo>
                  <a:lnTo>
                    <a:pt x="4870450" y="4693920"/>
                  </a:lnTo>
                  <a:cubicBezTo>
                    <a:pt x="4880610" y="4693920"/>
                    <a:pt x="4889500" y="4685030"/>
                    <a:pt x="4889500" y="4674870"/>
                  </a:cubicBezTo>
                  <a:lnTo>
                    <a:pt x="4889500" y="20320"/>
                  </a:lnTo>
                  <a:cubicBezTo>
                    <a:pt x="4889500" y="8890"/>
                    <a:pt x="4881880" y="0"/>
                    <a:pt x="4870450" y="0"/>
                  </a:cubicBezTo>
                  <a:close/>
                </a:path>
              </a:pathLst>
            </a:custGeom>
            <a:blipFill>
              <a:blip r:embed="rId5"/>
              <a:stretch>
                <a:fillRect t="-2083" b="-2083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1270" y="6350"/>
              <a:ext cx="5457190" cy="6342380"/>
            </a:xfrm>
            <a:custGeom>
              <a:avLst/>
              <a:gdLst/>
              <a:ahLst/>
              <a:cxnLst/>
              <a:rect l="l" t="t" r="r" b="b"/>
              <a:pathLst>
                <a:path w="5457190" h="6342380">
                  <a:moveTo>
                    <a:pt x="5137150" y="302260"/>
                  </a:moveTo>
                  <a:cubicBezTo>
                    <a:pt x="5137150" y="302260"/>
                    <a:pt x="5133340" y="290830"/>
                    <a:pt x="5119370" y="289560"/>
                  </a:cubicBezTo>
                  <a:lnTo>
                    <a:pt x="248920" y="289560"/>
                  </a:lnTo>
                  <a:cubicBezTo>
                    <a:pt x="240030" y="289560"/>
                    <a:pt x="228600" y="293370"/>
                    <a:pt x="228600" y="303530"/>
                  </a:cubicBezTo>
                  <a:lnTo>
                    <a:pt x="232410" y="312420"/>
                  </a:lnTo>
                  <a:cubicBezTo>
                    <a:pt x="236220" y="307340"/>
                    <a:pt x="242570" y="304800"/>
                    <a:pt x="248920" y="304800"/>
                  </a:cubicBezTo>
                  <a:lnTo>
                    <a:pt x="5123180" y="304800"/>
                  </a:lnTo>
                  <a:lnTo>
                    <a:pt x="5123180" y="4966970"/>
                  </a:lnTo>
                  <a:cubicBezTo>
                    <a:pt x="5123180" y="4973320"/>
                    <a:pt x="5120640" y="4979670"/>
                    <a:pt x="5115560" y="4983480"/>
                  </a:cubicBezTo>
                  <a:lnTo>
                    <a:pt x="5120640" y="4983480"/>
                  </a:lnTo>
                  <a:cubicBezTo>
                    <a:pt x="5129530" y="4983480"/>
                    <a:pt x="5137150" y="4975860"/>
                    <a:pt x="5137150" y="4966970"/>
                  </a:cubicBezTo>
                  <a:lnTo>
                    <a:pt x="5137150" y="302260"/>
                  </a:lnTo>
                  <a:close/>
                  <a:moveTo>
                    <a:pt x="5438140" y="6324600"/>
                  </a:moveTo>
                  <a:lnTo>
                    <a:pt x="20320" y="6324600"/>
                  </a:lnTo>
                  <a:lnTo>
                    <a:pt x="20320" y="12700"/>
                  </a:lnTo>
                  <a:lnTo>
                    <a:pt x="6350" y="0"/>
                  </a:lnTo>
                  <a:lnTo>
                    <a:pt x="5080" y="0"/>
                  </a:lnTo>
                  <a:cubicBezTo>
                    <a:pt x="2540" y="3810"/>
                    <a:pt x="0" y="7620"/>
                    <a:pt x="0" y="12700"/>
                  </a:cubicBezTo>
                  <a:lnTo>
                    <a:pt x="0" y="6323330"/>
                  </a:lnTo>
                  <a:cubicBezTo>
                    <a:pt x="0" y="6334760"/>
                    <a:pt x="8890" y="6342380"/>
                    <a:pt x="19050" y="6342380"/>
                  </a:cubicBezTo>
                  <a:lnTo>
                    <a:pt x="5444490" y="6342380"/>
                  </a:lnTo>
                  <a:cubicBezTo>
                    <a:pt x="5449570" y="6342380"/>
                    <a:pt x="5453380" y="6341110"/>
                    <a:pt x="5457190" y="6337300"/>
                  </a:cubicBezTo>
                  <a:lnTo>
                    <a:pt x="5438140" y="6324600"/>
                  </a:lnTo>
                  <a:close/>
                </a:path>
              </a:pathLst>
            </a:custGeom>
            <a:solidFill>
              <a:srgbClr val="3C333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7620" y="0"/>
              <a:ext cx="5458460" cy="6344920"/>
            </a:xfrm>
            <a:custGeom>
              <a:avLst/>
              <a:gdLst/>
              <a:ahLst/>
              <a:cxnLst/>
              <a:rect l="l" t="t" r="r" b="b"/>
              <a:pathLst>
                <a:path w="5458460" h="6344920">
                  <a:moveTo>
                    <a:pt x="5125720" y="4987290"/>
                  </a:moveTo>
                  <a:cubicBezTo>
                    <a:pt x="5121910" y="4992370"/>
                    <a:pt x="5116830" y="4994910"/>
                    <a:pt x="5110480" y="4994910"/>
                  </a:cubicBezTo>
                  <a:lnTo>
                    <a:pt x="243840" y="4994910"/>
                  </a:lnTo>
                  <a:cubicBezTo>
                    <a:pt x="237490" y="4994910"/>
                    <a:pt x="231140" y="4992370"/>
                    <a:pt x="227330" y="4986020"/>
                  </a:cubicBezTo>
                  <a:cubicBezTo>
                    <a:pt x="222250" y="4982210"/>
                    <a:pt x="219710" y="4977130"/>
                    <a:pt x="219710" y="4970780"/>
                  </a:cubicBezTo>
                  <a:lnTo>
                    <a:pt x="219710" y="314960"/>
                  </a:lnTo>
                  <a:cubicBezTo>
                    <a:pt x="219710" y="309880"/>
                    <a:pt x="222250" y="304800"/>
                    <a:pt x="226060" y="300990"/>
                  </a:cubicBezTo>
                  <a:lnTo>
                    <a:pt x="240030" y="311150"/>
                  </a:lnTo>
                  <a:lnTo>
                    <a:pt x="240030" y="4975860"/>
                  </a:lnTo>
                  <a:lnTo>
                    <a:pt x="5110480" y="4975860"/>
                  </a:lnTo>
                  <a:cubicBezTo>
                    <a:pt x="5113020" y="4975860"/>
                    <a:pt x="5115560" y="4974590"/>
                    <a:pt x="5116830" y="4974590"/>
                  </a:cubicBezTo>
                  <a:lnTo>
                    <a:pt x="5125720" y="4987290"/>
                  </a:lnTo>
                  <a:close/>
                  <a:moveTo>
                    <a:pt x="5458460" y="19050"/>
                  </a:moveTo>
                  <a:lnTo>
                    <a:pt x="5458460" y="6330950"/>
                  </a:lnTo>
                  <a:cubicBezTo>
                    <a:pt x="5458460" y="6336030"/>
                    <a:pt x="5455920" y="6341110"/>
                    <a:pt x="5450840" y="6344920"/>
                  </a:cubicBezTo>
                  <a:lnTo>
                    <a:pt x="5429250" y="6329680"/>
                  </a:lnTo>
                  <a:lnTo>
                    <a:pt x="5429250" y="20320"/>
                  </a:lnTo>
                  <a:lnTo>
                    <a:pt x="13970" y="20320"/>
                  </a:lnTo>
                  <a:lnTo>
                    <a:pt x="0" y="7620"/>
                  </a:lnTo>
                  <a:cubicBezTo>
                    <a:pt x="3810" y="2540"/>
                    <a:pt x="8890" y="0"/>
                    <a:pt x="15240" y="0"/>
                  </a:cubicBezTo>
                  <a:lnTo>
                    <a:pt x="5439410" y="0"/>
                  </a:lnTo>
                  <a:cubicBezTo>
                    <a:pt x="5449570" y="0"/>
                    <a:pt x="5458460" y="8890"/>
                    <a:pt x="5458460" y="19050"/>
                  </a:cubicBezTo>
                  <a:close/>
                  <a:moveTo>
                    <a:pt x="5455920" y="30480"/>
                  </a:moveTo>
                  <a:cubicBezTo>
                    <a:pt x="5453380" y="26670"/>
                    <a:pt x="5450840" y="24130"/>
                    <a:pt x="5447030" y="21590"/>
                  </a:cubicBezTo>
                  <a:lnTo>
                    <a:pt x="5455920" y="30480"/>
                  </a:lnTo>
                  <a:close/>
                </a:path>
              </a:pathLst>
            </a:custGeom>
            <a:solidFill>
              <a:srgbClr val="FFFBF7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0" name="Freeform 10"/>
          <p:cNvSpPr/>
          <p:nvPr/>
        </p:nvSpPr>
        <p:spPr>
          <a:xfrm rot="-10800000">
            <a:off x="4104452" y="7962668"/>
            <a:ext cx="3366871" cy="967975"/>
          </a:xfrm>
          <a:custGeom>
            <a:avLst/>
            <a:gdLst/>
            <a:ahLst/>
            <a:cxnLst/>
            <a:rect l="l" t="t" r="r" b="b"/>
            <a:pathLst>
              <a:path w="3366871" h="967975">
                <a:moveTo>
                  <a:pt x="0" y="0"/>
                </a:moveTo>
                <a:lnTo>
                  <a:pt x="3366871" y="0"/>
                </a:lnTo>
                <a:lnTo>
                  <a:pt x="3366871" y="967976"/>
                </a:lnTo>
                <a:lnTo>
                  <a:pt x="0" y="9679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9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4234288" y="4755081"/>
            <a:ext cx="3097689" cy="3598616"/>
            <a:chOff x="0" y="0"/>
            <a:chExt cx="5466080" cy="63500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439410" cy="6348730"/>
            </a:xfrm>
            <a:custGeom>
              <a:avLst/>
              <a:gdLst/>
              <a:ahLst/>
              <a:cxnLst/>
              <a:rect l="l" t="t" r="r" b="b"/>
              <a:pathLst>
                <a:path w="5439410" h="6348730">
                  <a:moveTo>
                    <a:pt x="5419090" y="0"/>
                  </a:moveTo>
                  <a:lnTo>
                    <a:pt x="19050" y="0"/>
                  </a:lnTo>
                  <a:cubicBezTo>
                    <a:pt x="8890" y="0"/>
                    <a:pt x="0" y="8890"/>
                    <a:pt x="0" y="20320"/>
                  </a:cubicBezTo>
                  <a:lnTo>
                    <a:pt x="0" y="6329680"/>
                  </a:lnTo>
                  <a:cubicBezTo>
                    <a:pt x="0" y="6339840"/>
                    <a:pt x="8890" y="6348730"/>
                    <a:pt x="19050" y="6348730"/>
                  </a:cubicBezTo>
                  <a:lnTo>
                    <a:pt x="5419090" y="6348730"/>
                  </a:lnTo>
                  <a:cubicBezTo>
                    <a:pt x="5429250" y="6348730"/>
                    <a:pt x="5438140" y="6339840"/>
                    <a:pt x="5438140" y="6329680"/>
                  </a:cubicBezTo>
                  <a:lnTo>
                    <a:pt x="5438140" y="20320"/>
                  </a:lnTo>
                  <a:cubicBezTo>
                    <a:pt x="5439410" y="8890"/>
                    <a:pt x="5430520" y="0"/>
                    <a:pt x="5419090" y="0"/>
                  </a:cubicBezTo>
                  <a:close/>
                  <a:moveTo>
                    <a:pt x="5137150" y="314960"/>
                  </a:moveTo>
                  <a:lnTo>
                    <a:pt x="5137150" y="4970780"/>
                  </a:lnTo>
                  <a:cubicBezTo>
                    <a:pt x="5137150" y="4980940"/>
                    <a:pt x="5128260" y="4989830"/>
                    <a:pt x="5118100" y="4989830"/>
                  </a:cubicBezTo>
                  <a:lnTo>
                    <a:pt x="266700" y="4989830"/>
                  </a:lnTo>
                  <a:cubicBezTo>
                    <a:pt x="256540" y="4989830"/>
                    <a:pt x="247650" y="4980940"/>
                    <a:pt x="247650" y="4970780"/>
                  </a:cubicBezTo>
                  <a:lnTo>
                    <a:pt x="247650" y="314960"/>
                  </a:lnTo>
                  <a:cubicBezTo>
                    <a:pt x="247650" y="304800"/>
                    <a:pt x="256540" y="295910"/>
                    <a:pt x="266700" y="295910"/>
                  </a:cubicBezTo>
                  <a:lnTo>
                    <a:pt x="5118100" y="295910"/>
                  </a:lnTo>
                  <a:cubicBezTo>
                    <a:pt x="5129530" y="294640"/>
                    <a:pt x="5137150" y="303530"/>
                    <a:pt x="5137150" y="314960"/>
                  </a:cubicBezTo>
                  <a:close/>
                </a:path>
              </a:pathLst>
            </a:custGeom>
            <a:solidFill>
              <a:srgbClr val="F2F1E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247650" y="294640"/>
              <a:ext cx="4889500" cy="4693920"/>
            </a:xfrm>
            <a:custGeom>
              <a:avLst/>
              <a:gdLst/>
              <a:ahLst/>
              <a:cxnLst/>
              <a:rect l="l" t="t" r="r" b="b"/>
              <a:pathLst>
                <a:path w="4889500" h="4693920">
                  <a:moveTo>
                    <a:pt x="4870450" y="0"/>
                  </a:moveTo>
                  <a:lnTo>
                    <a:pt x="19050" y="0"/>
                  </a:lnTo>
                  <a:cubicBezTo>
                    <a:pt x="8890" y="0"/>
                    <a:pt x="0" y="8890"/>
                    <a:pt x="0" y="19050"/>
                  </a:cubicBezTo>
                  <a:lnTo>
                    <a:pt x="0" y="4674870"/>
                  </a:lnTo>
                  <a:cubicBezTo>
                    <a:pt x="0" y="4686300"/>
                    <a:pt x="8890" y="4693920"/>
                    <a:pt x="19050" y="4693920"/>
                  </a:cubicBezTo>
                  <a:lnTo>
                    <a:pt x="4870450" y="4693920"/>
                  </a:lnTo>
                  <a:cubicBezTo>
                    <a:pt x="4880610" y="4693920"/>
                    <a:pt x="4889500" y="4685030"/>
                    <a:pt x="4889500" y="4674870"/>
                  </a:cubicBezTo>
                  <a:lnTo>
                    <a:pt x="4889500" y="20320"/>
                  </a:lnTo>
                  <a:cubicBezTo>
                    <a:pt x="4889500" y="8890"/>
                    <a:pt x="4881880" y="0"/>
                    <a:pt x="4870450" y="0"/>
                  </a:cubicBezTo>
                  <a:close/>
                </a:path>
              </a:pathLst>
            </a:custGeom>
            <a:blipFill>
              <a:blip r:embed="rId6"/>
              <a:stretch>
                <a:fillRect t="-2083" b="-2083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1270" y="6350"/>
              <a:ext cx="5457190" cy="6342380"/>
            </a:xfrm>
            <a:custGeom>
              <a:avLst/>
              <a:gdLst/>
              <a:ahLst/>
              <a:cxnLst/>
              <a:rect l="l" t="t" r="r" b="b"/>
              <a:pathLst>
                <a:path w="5457190" h="6342380">
                  <a:moveTo>
                    <a:pt x="5137150" y="302260"/>
                  </a:moveTo>
                  <a:cubicBezTo>
                    <a:pt x="5137150" y="302260"/>
                    <a:pt x="5133340" y="290830"/>
                    <a:pt x="5119370" y="289560"/>
                  </a:cubicBezTo>
                  <a:lnTo>
                    <a:pt x="248920" y="289560"/>
                  </a:lnTo>
                  <a:cubicBezTo>
                    <a:pt x="240030" y="289560"/>
                    <a:pt x="228600" y="293370"/>
                    <a:pt x="228600" y="303530"/>
                  </a:cubicBezTo>
                  <a:lnTo>
                    <a:pt x="232410" y="312420"/>
                  </a:lnTo>
                  <a:cubicBezTo>
                    <a:pt x="236220" y="307340"/>
                    <a:pt x="242570" y="304800"/>
                    <a:pt x="248920" y="304800"/>
                  </a:cubicBezTo>
                  <a:lnTo>
                    <a:pt x="5123180" y="304800"/>
                  </a:lnTo>
                  <a:lnTo>
                    <a:pt x="5123180" y="4966970"/>
                  </a:lnTo>
                  <a:cubicBezTo>
                    <a:pt x="5123180" y="4973320"/>
                    <a:pt x="5120640" y="4979670"/>
                    <a:pt x="5115560" y="4983480"/>
                  </a:cubicBezTo>
                  <a:lnTo>
                    <a:pt x="5120640" y="4983480"/>
                  </a:lnTo>
                  <a:cubicBezTo>
                    <a:pt x="5129530" y="4983480"/>
                    <a:pt x="5137150" y="4975860"/>
                    <a:pt x="5137150" y="4966970"/>
                  </a:cubicBezTo>
                  <a:lnTo>
                    <a:pt x="5137150" y="302260"/>
                  </a:lnTo>
                  <a:close/>
                  <a:moveTo>
                    <a:pt x="5438140" y="6324600"/>
                  </a:moveTo>
                  <a:lnTo>
                    <a:pt x="20320" y="6324600"/>
                  </a:lnTo>
                  <a:lnTo>
                    <a:pt x="20320" y="12700"/>
                  </a:lnTo>
                  <a:lnTo>
                    <a:pt x="6350" y="0"/>
                  </a:lnTo>
                  <a:lnTo>
                    <a:pt x="5080" y="0"/>
                  </a:lnTo>
                  <a:cubicBezTo>
                    <a:pt x="2540" y="3810"/>
                    <a:pt x="0" y="7620"/>
                    <a:pt x="0" y="12700"/>
                  </a:cubicBezTo>
                  <a:lnTo>
                    <a:pt x="0" y="6323330"/>
                  </a:lnTo>
                  <a:cubicBezTo>
                    <a:pt x="0" y="6334760"/>
                    <a:pt x="8890" y="6342380"/>
                    <a:pt x="19050" y="6342380"/>
                  </a:cubicBezTo>
                  <a:lnTo>
                    <a:pt x="5444490" y="6342380"/>
                  </a:lnTo>
                  <a:cubicBezTo>
                    <a:pt x="5449570" y="6342380"/>
                    <a:pt x="5453380" y="6341110"/>
                    <a:pt x="5457190" y="6337300"/>
                  </a:cubicBezTo>
                  <a:lnTo>
                    <a:pt x="5438140" y="6324600"/>
                  </a:lnTo>
                  <a:close/>
                </a:path>
              </a:pathLst>
            </a:custGeom>
            <a:solidFill>
              <a:srgbClr val="3C333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7620" y="0"/>
              <a:ext cx="5458460" cy="6344920"/>
            </a:xfrm>
            <a:custGeom>
              <a:avLst/>
              <a:gdLst/>
              <a:ahLst/>
              <a:cxnLst/>
              <a:rect l="l" t="t" r="r" b="b"/>
              <a:pathLst>
                <a:path w="5458460" h="6344920">
                  <a:moveTo>
                    <a:pt x="5125720" y="4987290"/>
                  </a:moveTo>
                  <a:cubicBezTo>
                    <a:pt x="5121910" y="4992370"/>
                    <a:pt x="5116830" y="4994910"/>
                    <a:pt x="5110480" y="4994910"/>
                  </a:cubicBezTo>
                  <a:lnTo>
                    <a:pt x="243840" y="4994910"/>
                  </a:lnTo>
                  <a:cubicBezTo>
                    <a:pt x="237490" y="4994910"/>
                    <a:pt x="231140" y="4992370"/>
                    <a:pt x="227330" y="4986020"/>
                  </a:cubicBezTo>
                  <a:cubicBezTo>
                    <a:pt x="222250" y="4982210"/>
                    <a:pt x="219710" y="4977130"/>
                    <a:pt x="219710" y="4970780"/>
                  </a:cubicBezTo>
                  <a:lnTo>
                    <a:pt x="219710" y="314960"/>
                  </a:lnTo>
                  <a:cubicBezTo>
                    <a:pt x="219710" y="309880"/>
                    <a:pt x="222250" y="304800"/>
                    <a:pt x="226060" y="300990"/>
                  </a:cubicBezTo>
                  <a:lnTo>
                    <a:pt x="240030" y="311150"/>
                  </a:lnTo>
                  <a:lnTo>
                    <a:pt x="240030" y="4975860"/>
                  </a:lnTo>
                  <a:lnTo>
                    <a:pt x="5110480" y="4975860"/>
                  </a:lnTo>
                  <a:cubicBezTo>
                    <a:pt x="5113020" y="4975860"/>
                    <a:pt x="5115560" y="4974590"/>
                    <a:pt x="5116830" y="4974590"/>
                  </a:cubicBezTo>
                  <a:lnTo>
                    <a:pt x="5125720" y="4987290"/>
                  </a:lnTo>
                  <a:close/>
                  <a:moveTo>
                    <a:pt x="5458460" y="19050"/>
                  </a:moveTo>
                  <a:lnTo>
                    <a:pt x="5458460" y="6330950"/>
                  </a:lnTo>
                  <a:cubicBezTo>
                    <a:pt x="5458460" y="6336030"/>
                    <a:pt x="5455920" y="6341110"/>
                    <a:pt x="5450840" y="6344920"/>
                  </a:cubicBezTo>
                  <a:lnTo>
                    <a:pt x="5429250" y="6329680"/>
                  </a:lnTo>
                  <a:lnTo>
                    <a:pt x="5429250" y="20320"/>
                  </a:lnTo>
                  <a:lnTo>
                    <a:pt x="13970" y="20320"/>
                  </a:lnTo>
                  <a:lnTo>
                    <a:pt x="0" y="7620"/>
                  </a:lnTo>
                  <a:cubicBezTo>
                    <a:pt x="3810" y="2540"/>
                    <a:pt x="8890" y="0"/>
                    <a:pt x="15240" y="0"/>
                  </a:cubicBezTo>
                  <a:lnTo>
                    <a:pt x="5439410" y="0"/>
                  </a:lnTo>
                  <a:cubicBezTo>
                    <a:pt x="5449570" y="0"/>
                    <a:pt x="5458460" y="8890"/>
                    <a:pt x="5458460" y="19050"/>
                  </a:cubicBezTo>
                  <a:close/>
                  <a:moveTo>
                    <a:pt x="5455920" y="30480"/>
                  </a:moveTo>
                  <a:cubicBezTo>
                    <a:pt x="5453380" y="26670"/>
                    <a:pt x="5450840" y="24130"/>
                    <a:pt x="5447030" y="21590"/>
                  </a:cubicBezTo>
                  <a:lnTo>
                    <a:pt x="5455920" y="30480"/>
                  </a:lnTo>
                  <a:close/>
                </a:path>
              </a:pathLst>
            </a:custGeom>
            <a:solidFill>
              <a:srgbClr val="FFFBF7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6" name="Freeform 16"/>
          <p:cNvSpPr/>
          <p:nvPr/>
        </p:nvSpPr>
        <p:spPr>
          <a:xfrm rot="-10800000">
            <a:off x="7465327" y="7962668"/>
            <a:ext cx="3366871" cy="967975"/>
          </a:xfrm>
          <a:custGeom>
            <a:avLst/>
            <a:gdLst/>
            <a:ahLst/>
            <a:cxnLst/>
            <a:rect l="l" t="t" r="r" b="b"/>
            <a:pathLst>
              <a:path w="3366871" h="967975">
                <a:moveTo>
                  <a:pt x="0" y="0"/>
                </a:moveTo>
                <a:lnTo>
                  <a:pt x="3366871" y="0"/>
                </a:lnTo>
                <a:lnTo>
                  <a:pt x="3366871" y="967976"/>
                </a:lnTo>
                <a:lnTo>
                  <a:pt x="0" y="9679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9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7" name="Group 17"/>
          <p:cNvGrpSpPr>
            <a:grpSpLocks noChangeAspect="1"/>
          </p:cNvGrpSpPr>
          <p:nvPr/>
        </p:nvGrpSpPr>
        <p:grpSpPr>
          <a:xfrm>
            <a:off x="7595163" y="4755081"/>
            <a:ext cx="3097689" cy="3598616"/>
            <a:chOff x="0" y="0"/>
            <a:chExt cx="5466080" cy="63500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5439410" cy="6348730"/>
            </a:xfrm>
            <a:custGeom>
              <a:avLst/>
              <a:gdLst/>
              <a:ahLst/>
              <a:cxnLst/>
              <a:rect l="l" t="t" r="r" b="b"/>
              <a:pathLst>
                <a:path w="5439410" h="6348730">
                  <a:moveTo>
                    <a:pt x="5419090" y="0"/>
                  </a:moveTo>
                  <a:lnTo>
                    <a:pt x="19050" y="0"/>
                  </a:lnTo>
                  <a:cubicBezTo>
                    <a:pt x="8890" y="0"/>
                    <a:pt x="0" y="8890"/>
                    <a:pt x="0" y="20320"/>
                  </a:cubicBezTo>
                  <a:lnTo>
                    <a:pt x="0" y="6329680"/>
                  </a:lnTo>
                  <a:cubicBezTo>
                    <a:pt x="0" y="6339840"/>
                    <a:pt x="8890" y="6348730"/>
                    <a:pt x="19050" y="6348730"/>
                  </a:cubicBezTo>
                  <a:lnTo>
                    <a:pt x="5419090" y="6348730"/>
                  </a:lnTo>
                  <a:cubicBezTo>
                    <a:pt x="5429250" y="6348730"/>
                    <a:pt x="5438140" y="6339840"/>
                    <a:pt x="5438140" y="6329680"/>
                  </a:cubicBezTo>
                  <a:lnTo>
                    <a:pt x="5438140" y="20320"/>
                  </a:lnTo>
                  <a:cubicBezTo>
                    <a:pt x="5439410" y="8890"/>
                    <a:pt x="5430520" y="0"/>
                    <a:pt x="5419090" y="0"/>
                  </a:cubicBezTo>
                  <a:close/>
                  <a:moveTo>
                    <a:pt x="5137150" y="314960"/>
                  </a:moveTo>
                  <a:lnTo>
                    <a:pt x="5137150" y="4970780"/>
                  </a:lnTo>
                  <a:cubicBezTo>
                    <a:pt x="5137150" y="4980940"/>
                    <a:pt x="5128260" y="4989830"/>
                    <a:pt x="5118100" y="4989830"/>
                  </a:cubicBezTo>
                  <a:lnTo>
                    <a:pt x="266700" y="4989830"/>
                  </a:lnTo>
                  <a:cubicBezTo>
                    <a:pt x="256540" y="4989830"/>
                    <a:pt x="247650" y="4980940"/>
                    <a:pt x="247650" y="4970780"/>
                  </a:cubicBezTo>
                  <a:lnTo>
                    <a:pt x="247650" y="314960"/>
                  </a:lnTo>
                  <a:cubicBezTo>
                    <a:pt x="247650" y="304800"/>
                    <a:pt x="256540" y="295910"/>
                    <a:pt x="266700" y="295910"/>
                  </a:cubicBezTo>
                  <a:lnTo>
                    <a:pt x="5118100" y="295910"/>
                  </a:lnTo>
                  <a:cubicBezTo>
                    <a:pt x="5129530" y="294640"/>
                    <a:pt x="5137150" y="303530"/>
                    <a:pt x="5137150" y="314960"/>
                  </a:cubicBezTo>
                  <a:close/>
                </a:path>
              </a:pathLst>
            </a:custGeom>
            <a:solidFill>
              <a:srgbClr val="F2F1E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9"/>
            <p:cNvSpPr/>
            <p:nvPr/>
          </p:nvSpPr>
          <p:spPr>
            <a:xfrm>
              <a:off x="247650" y="294640"/>
              <a:ext cx="4889500" cy="4693920"/>
            </a:xfrm>
            <a:custGeom>
              <a:avLst/>
              <a:gdLst/>
              <a:ahLst/>
              <a:cxnLst/>
              <a:rect l="l" t="t" r="r" b="b"/>
              <a:pathLst>
                <a:path w="4889500" h="4693920">
                  <a:moveTo>
                    <a:pt x="4870450" y="0"/>
                  </a:moveTo>
                  <a:lnTo>
                    <a:pt x="19050" y="0"/>
                  </a:lnTo>
                  <a:cubicBezTo>
                    <a:pt x="8890" y="0"/>
                    <a:pt x="0" y="8890"/>
                    <a:pt x="0" y="19050"/>
                  </a:cubicBezTo>
                  <a:lnTo>
                    <a:pt x="0" y="4674870"/>
                  </a:lnTo>
                  <a:cubicBezTo>
                    <a:pt x="0" y="4686300"/>
                    <a:pt x="8890" y="4693920"/>
                    <a:pt x="19050" y="4693920"/>
                  </a:cubicBezTo>
                  <a:lnTo>
                    <a:pt x="4870450" y="4693920"/>
                  </a:lnTo>
                  <a:cubicBezTo>
                    <a:pt x="4880610" y="4693920"/>
                    <a:pt x="4889500" y="4685030"/>
                    <a:pt x="4889500" y="4674870"/>
                  </a:cubicBezTo>
                  <a:lnTo>
                    <a:pt x="4889500" y="20320"/>
                  </a:lnTo>
                  <a:cubicBezTo>
                    <a:pt x="4889500" y="8890"/>
                    <a:pt x="4881880" y="0"/>
                    <a:pt x="4870450" y="0"/>
                  </a:cubicBezTo>
                  <a:close/>
                </a:path>
              </a:pathLst>
            </a:custGeom>
            <a:blipFill>
              <a:blip r:embed="rId7"/>
              <a:stretch>
                <a:fillRect t="-2083" b="-2083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1270" y="6350"/>
              <a:ext cx="5457190" cy="6342380"/>
            </a:xfrm>
            <a:custGeom>
              <a:avLst/>
              <a:gdLst/>
              <a:ahLst/>
              <a:cxnLst/>
              <a:rect l="l" t="t" r="r" b="b"/>
              <a:pathLst>
                <a:path w="5457190" h="6342380">
                  <a:moveTo>
                    <a:pt x="5137150" y="302260"/>
                  </a:moveTo>
                  <a:cubicBezTo>
                    <a:pt x="5137150" y="302260"/>
                    <a:pt x="5133340" y="290830"/>
                    <a:pt x="5119370" y="289560"/>
                  </a:cubicBezTo>
                  <a:lnTo>
                    <a:pt x="248920" y="289560"/>
                  </a:lnTo>
                  <a:cubicBezTo>
                    <a:pt x="240030" y="289560"/>
                    <a:pt x="228600" y="293370"/>
                    <a:pt x="228600" y="303530"/>
                  </a:cubicBezTo>
                  <a:lnTo>
                    <a:pt x="232410" y="312420"/>
                  </a:lnTo>
                  <a:cubicBezTo>
                    <a:pt x="236220" y="307340"/>
                    <a:pt x="242570" y="304800"/>
                    <a:pt x="248920" y="304800"/>
                  </a:cubicBezTo>
                  <a:lnTo>
                    <a:pt x="5123180" y="304800"/>
                  </a:lnTo>
                  <a:lnTo>
                    <a:pt x="5123180" y="4966970"/>
                  </a:lnTo>
                  <a:cubicBezTo>
                    <a:pt x="5123180" y="4973320"/>
                    <a:pt x="5120640" y="4979670"/>
                    <a:pt x="5115560" y="4983480"/>
                  </a:cubicBezTo>
                  <a:lnTo>
                    <a:pt x="5120640" y="4983480"/>
                  </a:lnTo>
                  <a:cubicBezTo>
                    <a:pt x="5129530" y="4983480"/>
                    <a:pt x="5137150" y="4975860"/>
                    <a:pt x="5137150" y="4966970"/>
                  </a:cubicBezTo>
                  <a:lnTo>
                    <a:pt x="5137150" y="302260"/>
                  </a:lnTo>
                  <a:close/>
                  <a:moveTo>
                    <a:pt x="5438140" y="6324600"/>
                  </a:moveTo>
                  <a:lnTo>
                    <a:pt x="20320" y="6324600"/>
                  </a:lnTo>
                  <a:lnTo>
                    <a:pt x="20320" y="12700"/>
                  </a:lnTo>
                  <a:lnTo>
                    <a:pt x="6350" y="0"/>
                  </a:lnTo>
                  <a:lnTo>
                    <a:pt x="5080" y="0"/>
                  </a:lnTo>
                  <a:cubicBezTo>
                    <a:pt x="2540" y="3810"/>
                    <a:pt x="0" y="7620"/>
                    <a:pt x="0" y="12700"/>
                  </a:cubicBezTo>
                  <a:lnTo>
                    <a:pt x="0" y="6323330"/>
                  </a:lnTo>
                  <a:cubicBezTo>
                    <a:pt x="0" y="6334760"/>
                    <a:pt x="8890" y="6342380"/>
                    <a:pt x="19050" y="6342380"/>
                  </a:cubicBezTo>
                  <a:lnTo>
                    <a:pt x="5444490" y="6342380"/>
                  </a:lnTo>
                  <a:cubicBezTo>
                    <a:pt x="5449570" y="6342380"/>
                    <a:pt x="5453380" y="6341110"/>
                    <a:pt x="5457190" y="6337300"/>
                  </a:cubicBezTo>
                  <a:lnTo>
                    <a:pt x="5438140" y="6324600"/>
                  </a:lnTo>
                  <a:close/>
                </a:path>
              </a:pathLst>
            </a:custGeom>
            <a:solidFill>
              <a:srgbClr val="3C333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7620" y="0"/>
              <a:ext cx="5458460" cy="6344920"/>
            </a:xfrm>
            <a:custGeom>
              <a:avLst/>
              <a:gdLst/>
              <a:ahLst/>
              <a:cxnLst/>
              <a:rect l="l" t="t" r="r" b="b"/>
              <a:pathLst>
                <a:path w="5458460" h="6344920">
                  <a:moveTo>
                    <a:pt x="5125720" y="4987290"/>
                  </a:moveTo>
                  <a:cubicBezTo>
                    <a:pt x="5121910" y="4992370"/>
                    <a:pt x="5116830" y="4994910"/>
                    <a:pt x="5110480" y="4994910"/>
                  </a:cubicBezTo>
                  <a:lnTo>
                    <a:pt x="243840" y="4994910"/>
                  </a:lnTo>
                  <a:cubicBezTo>
                    <a:pt x="237490" y="4994910"/>
                    <a:pt x="231140" y="4992370"/>
                    <a:pt x="227330" y="4986020"/>
                  </a:cubicBezTo>
                  <a:cubicBezTo>
                    <a:pt x="222250" y="4982210"/>
                    <a:pt x="219710" y="4977130"/>
                    <a:pt x="219710" y="4970780"/>
                  </a:cubicBezTo>
                  <a:lnTo>
                    <a:pt x="219710" y="314960"/>
                  </a:lnTo>
                  <a:cubicBezTo>
                    <a:pt x="219710" y="309880"/>
                    <a:pt x="222250" y="304800"/>
                    <a:pt x="226060" y="300990"/>
                  </a:cubicBezTo>
                  <a:lnTo>
                    <a:pt x="240030" y="311150"/>
                  </a:lnTo>
                  <a:lnTo>
                    <a:pt x="240030" y="4975860"/>
                  </a:lnTo>
                  <a:lnTo>
                    <a:pt x="5110480" y="4975860"/>
                  </a:lnTo>
                  <a:cubicBezTo>
                    <a:pt x="5113020" y="4975860"/>
                    <a:pt x="5115560" y="4974590"/>
                    <a:pt x="5116830" y="4974590"/>
                  </a:cubicBezTo>
                  <a:lnTo>
                    <a:pt x="5125720" y="4987290"/>
                  </a:lnTo>
                  <a:close/>
                  <a:moveTo>
                    <a:pt x="5458460" y="19050"/>
                  </a:moveTo>
                  <a:lnTo>
                    <a:pt x="5458460" y="6330950"/>
                  </a:lnTo>
                  <a:cubicBezTo>
                    <a:pt x="5458460" y="6336030"/>
                    <a:pt x="5455920" y="6341110"/>
                    <a:pt x="5450840" y="6344920"/>
                  </a:cubicBezTo>
                  <a:lnTo>
                    <a:pt x="5429250" y="6329680"/>
                  </a:lnTo>
                  <a:lnTo>
                    <a:pt x="5429250" y="20320"/>
                  </a:lnTo>
                  <a:lnTo>
                    <a:pt x="13970" y="20320"/>
                  </a:lnTo>
                  <a:lnTo>
                    <a:pt x="0" y="7620"/>
                  </a:lnTo>
                  <a:cubicBezTo>
                    <a:pt x="3810" y="2540"/>
                    <a:pt x="8890" y="0"/>
                    <a:pt x="15240" y="0"/>
                  </a:cubicBezTo>
                  <a:lnTo>
                    <a:pt x="5439410" y="0"/>
                  </a:lnTo>
                  <a:cubicBezTo>
                    <a:pt x="5449570" y="0"/>
                    <a:pt x="5458460" y="8890"/>
                    <a:pt x="5458460" y="19050"/>
                  </a:cubicBezTo>
                  <a:close/>
                  <a:moveTo>
                    <a:pt x="5455920" y="30480"/>
                  </a:moveTo>
                  <a:cubicBezTo>
                    <a:pt x="5453380" y="26670"/>
                    <a:pt x="5450840" y="24130"/>
                    <a:pt x="5447030" y="21590"/>
                  </a:cubicBezTo>
                  <a:lnTo>
                    <a:pt x="5455920" y="30480"/>
                  </a:lnTo>
                  <a:close/>
                </a:path>
              </a:pathLst>
            </a:custGeom>
            <a:solidFill>
              <a:srgbClr val="FFFBF7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2" name="Freeform 22"/>
          <p:cNvSpPr/>
          <p:nvPr/>
        </p:nvSpPr>
        <p:spPr>
          <a:xfrm rot="-10800000">
            <a:off x="10832198" y="7962668"/>
            <a:ext cx="3366871" cy="967975"/>
          </a:xfrm>
          <a:custGeom>
            <a:avLst/>
            <a:gdLst/>
            <a:ahLst/>
            <a:cxnLst/>
            <a:rect l="l" t="t" r="r" b="b"/>
            <a:pathLst>
              <a:path w="3366871" h="967975">
                <a:moveTo>
                  <a:pt x="0" y="0"/>
                </a:moveTo>
                <a:lnTo>
                  <a:pt x="3366871" y="0"/>
                </a:lnTo>
                <a:lnTo>
                  <a:pt x="3366871" y="967976"/>
                </a:lnTo>
                <a:lnTo>
                  <a:pt x="0" y="9679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9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3" name="Group 23"/>
          <p:cNvGrpSpPr>
            <a:grpSpLocks noChangeAspect="1"/>
          </p:cNvGrpSpPr>
          <p:nvPr/>
        </p:nvGrpSpPr>
        <p:grpSpPr>
          <a:xfrm>
            <a:off x="10962034" y="4755081"/>
            <a:ext cx="3097689" cy="3598616"/>
            <a:chOff x="0" y="0"/>
            <a:chExt cx="5466080" cy="63500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5439410" cy="6348730"/>
            </a:xfrm>
            <a:custGeom>
              <a:avLst/>
              <a:gdLst/>
              <a:ahLst/>
              <a:cxnLst/>
              <a:rect l="l" t="t" r="r" b="b"/>
              <a:pathLst>
                <a:path w="5439410" h="6348730">
                  <a:moveTo>
                    <a:pt x="5419090" y="0"/>
                  </a:moveTo>
                  <a:lnTo>
                    <a:pt x="19050" y="0"/>
                  </a:lnTo>
                  <a:cubicBezTo>
                    <a:pt x="8890" y="0"/>
                    <a:pt x="0" y="8890"/>
                    <a:pt x="0" y="20320"/>
                  </a:cubicBezTo>
                  <a:lnTo>
                    <a:pt x="0" y="6329680"/>
                  </a:lnTo>
                  <a:cubicBezTo>
                    <a:pt x="0" y="6339840"/>
                    <a:pt x="8890" y="6348730"/>
                    <a:pt x="19050" y="6348730"/>
                  </a:cubicBezTo>
                  <a:lnTo>
                    <a:pt x="5419090" y="6348730"/>
                  </a:lnTo>
                  <a:cubicBezTo>
                    <a:pt x="5429250" y="6348730"/>
                    <a:pt x="5438140" y="6339840"/>
                    <a:pt x="5438140" y="6329680"/>
                  </a:cubicBezTo>
                  <a:lnTo>
                    <a:pt x="5438140" y="20320"/>
                  </a:lnTo>
                  <a:cubicBezTo>
                    <a:pt x="5439410" y="8890"/>
                    <a:pt x="5430520" y="0"/>
                    <a:pt x="5419090" y="0"/>
                  </a:cubicBezTo>
                  <a:close/>
                  <a:moveTo>
                    <a:pt x="5137150" y="314960"/>
                  </a:moveTo>
                  <a:lnTo>
                    <a:pt x="5137150" y="4970780"/>
                  </a:lnTo>
                  <a:cubicBezTo>
                    <a:pt x="5137150" y="4980940"/>
                    <a:pt x="5128260" y="4989830"/>
                    <a:pt x="5118100" y="4989830"/>
                  </a:cubicBezTo>
                  <a:lnTo>
                    <a:pt x="266700" y="4989830"/>
                  </a:lnTo>
                  <a:cubicBezTo>
                    <a:pt x="256540" y="4989830"/>
                    <a:pt x="247650" y="4980940"/>
                    <a:pt x="247650" y="4970780"/>
                  </a:cubicBezTo>
                  <a:lnTo>
                    <a:pt x="247650" y="314960"/>
                  </a:lnTo>
                  <a:cubicBezTo>
                    <a:pt x="247650" y="304800"/>
                    <a:pt x="256540" y="295910"/>
                    <a:pt x="266700" y="295910"/>
                  </a:cubicBezTo>
                  <a:lnTo>
                    <a:pt x="5118100" y="295910"/>
                  </a:lnTo>
                  <a:cubicBezTo>
                    <a:pt x="5129530" y="294640"/>
                    <a:pt x="5137150" y="303530"/>
                    <a:pt x="5137150" y="314960"/>
                  </a:cubicBezTo>
                  <a:close/>
                </a:path>
              </a:pathLst>
            </a:custGeom>
            <a:solidFill>
              <a:srgbClr val="F2F1E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25"/>
            <p:cNvSpPr/>
            <p:nvPr/>
          </p:nvSpPr>
          <p:spPr>
            <a:xfrm>
              <a:off x="247650" y="294640"/>
              <a:ext cx="4889500" cy="4693920"/>
            </a:xfrm>
            <a:custGeom>
              <a:avLst/>
              <a:gdLst/>
              <a:ahLst/>
              <a:cxnLst/>
              <a:rect l="l" t="t" r="r" b="b"/>
              <a:pathLst>
                <a:path w="4889500" h="4693920">
                  <a:moveTo>
                    <a:pt x="4870450" y="0"/>
                  </a:moveTo>
                  <a:lnTo>
                    <a:pt x="19050" y="0"/>
                  </a:lnTo>
                  <a:cubicBezTo>
                    <a:pt x="8890" y="0"/>
                    <a:pt x="0" y="8890"/>
                    <a:pt x="0" y="19050"/>
                  </a:cubicBezTo>
                  <a:lnTo>
                    <a:pt x="0" y="4674870"/>
                  </a:lnTo>
                  <a:cubicBezTo>
                    <a:pt x="0" y="4686300"/>
                    <a:pt x="8890" y="4693920"/>
                    <a:pt x="19050" y="4693920"/>
                  </a:cubicBezTo>
                  <a:lnTo>
                    <a:pt x="4870450" y="4693920"/>
                  </a:lnTo>
                  <a:cubicBezTo>
                    <a:pt x="4880610" y="4693920"/>
                    <a:pt x="4889500" y="4685030"/>
                    <a:pt x="4889500" y="4674870"/>
                  </a:cubicBezTo>
                  <a:lnTo>
                    <a:pt x="4889500" y="20320"/>
                  </a:lnTo>
                  <a:cubicBezTo>
                    <a:pt x="4889500" y="8890"/>
                    <a:pt x="4881880" y="0"/>
                    <a:pt x="4870450" y="0"/>
                  </a:cubicBezTo>
                  <a:close/>
                </a:path>
              </a:pathLst>
            </a:custGeom>
            <a:blipFill>
              <a:blip r:embed="rId8"/>
              <a:stretch>
                <a:fillRect t="-2083" b="-2083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26"/>
            <p:cNvSpPr/>
            <p:nvPr/>
          </p:nvSpPr>
          <p:spPr>
            <a:xfrm>
              <a:off x="1270" y="6350"/>
              <a:ext cx="5457190" cy="6342380"/>
            </a:xfrm>
            <a:custGeom>
              <a:avLst/>
              <a:gdLst/>
              <a:ahLst/>
              <a:cxnLst/>
              <a:rect l="l" t="t" r="r" b="b"/>
              <a:pathLst>
                <a:path w="5457190" h="6342380">
                  <a:moveTo>
                    <a:pt x="5137150" y="302260"/>
                  </a:moveTo>
                  <a:cubicBezTo>
                    <a:pt x="5137150" y="302260"/>
                    <a:pt x="5133340" y="290830"/>
                    <a:pt x="5119370" y="289560"/>
                  </a:cubicBezTo>
                  <a:lnTo>
                    <a:pt x="248920" y="289560"/>
                  </a:lnTo>
                  <a:cubicBezTo>
                    <a:pt x="240030" y="289560"/>
                    <a:pt x="228600" y="293370"/>
                    <a:pt x="228600" y="303530"/>
                  </a:cubicBezTo>
                  <a:lnTo>
                    <a:pt x="232410" y="312420"/>
                  </a:lnTo>
                  <a:cubicBezTo>
                    <a:pt x="236220" y="307340"/>
                    <a:pt x="242570" y="304800"/>
                    <a:pt x="248920" y="304800"/>
                  </a:cubicBezTo>
                  <a:lnTo>
                    <a:pt x="5123180" y="304800"/>
                  </a:lnTo>
                  <a:lnTo>
                    <a:pt x="5123180" y="4966970"/>
                  </a:lnTo>
                  <a:cubicBezTo>
                    <a:pt x="5123180" y="4973320"/>
                    <a:pt x="5120640" y="4979670"/>
                    <a:pt x="5115560" y="4983480"/>
                  </a:cubicBezTo>
                  <a:lnTo>
                    <a:pt x="5120640" y="4983480"/>
                  </a:lnTo>
                  <a:cubicBezTo>
                    <a:pt x="5129530" y="4983480"/>
                    <a:pt x="5137150" y="4975860"/>
                    <a:pt x="5137150" y="4966970"/>
                  </a:cubicBezTo>
                  <a:lnTo>
                    <a:pt x="5137150" y="302260"/>
                  </a:lnTo>
                  <a:close/>
                  <a:moveTo>
                    <a:pt x="5438140" y="6324600"/>
                  </a:moveTo>
                  <a:lnTo>
                    <a:pt x="20320" y="6324600"/>
                  </a:lnTo>
                  <a:lnTo>
                    <a:pt x="20320" y="12700"/>
                  </a:lnTo>
                  <a:lnTo>
                    <a:pt x="6350" y="0"/>
                  </a:lnTo>
                  <a:lnTo>
                    <a:pt x="5080" y="0"/>
                  </a:lnTo>
                  <a:cubicBezTo>
                    <a:pt x="2540" y="3810"/>
                    <a:pt x="0" y="7620"/>
                    <a:pt x="0" y="12700"/>
                  </a:cubicBezTo>
                  <a:lnTo>
                    <a:pt x="0" y="6323330"/>
                  </a:lnTo>
                  <a:cubicBezTo>
                    <a:pt x="0" y="6334760"/>
                    <a:pt x="8890" y="6342380"/>
                    <a:pt x="19050" y="6342380"/>
                  </a:cubicBezTo>
                  <a:lnTo>
                    <a:pt x="5444490" y="6342380"/>
                  </a:lnTo>
                  <a:cubicBezTo>
                    <a:pt x="5449570" y="6342380"/>
                    <a:pt x="5453380" y="6341110"/>
                    <a:pt x="5457190" y="6337300"/>
                  </a:cubicBezTo>
                  <a:lnTo>
                    <a:pt x="5438140" y="6324600"/>
                  </a:lnTo>
                  <a:close/>
                </a:path>
              </a:pathLst>
            </a:custGeom>
            <a:solidFill>
              <a:srgbClr val="3C333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27"/>
            <p:cNvSpPr/>
            <p:nvPr/>
          </p:nvSpPr>
          <p:spPr>
            <a:xfrm>
              <a:off x="7620" y="0"/>
              <a:ext cx="5458460" cy="6344920"/>
            </a:xfrm>
            <a:custGeom>
              <a:avLst/>
              <a:gdLst/>
              <a:ahLst/>
              <a:cxnLst/>
              <a:rect l="l" t="t" r="r" b="b"/>
              <a:pathLst>
                <a:path w="5458460" h="6344920">
                  <a:moveTo>
                    <a:pt x="5125720" y="4987290"/>
                  </a:moveTo>
                  <a:cubicBezTo>
                    <a:pt x="5121910" y="4992370"/>
                    <a:pt x="5116830" y="4994910"/>
                    <a:pt x="5110480" y="4994910"/>
                  </a:cubicBezTo>
                  <a:lnTo>
                    <a:pt x="243840" y="4994910"/>
                  </a:lnTo>
                  <a:cubicBezTo>
                    <a:pt x="237490" y="4994910"/>
                    <a:pt x="231140" y="4992370"/>
                    <a:pt x="227330" y="4986020"/>
                  </a:cubicBezTo>
                  <a:cubicBezTo>
                    <a:pt x="222250" y="4982210"/>
                    <a:pt x="219710" y="4977130"/>
                    <a:pt x="219710" y="4970780"/>
                  </a:cubicBezTo>
                  <a:lnTo>
                    <a:pt x="219710" y="314960"/>
                  </a:lnTo>
                  <a:cubicBezTo>
                    <a:pt x="219710" y="309880"/>
                    <a:pt x="222250" y="304800"/>
                    <a:pt x="226060" y="300990"/>
                  </a:cubicBezTo>
                  <a:lnTo>
                    <a:pt x="240030" y="311150"/>
                  </a:lnTo>
                  <a:lnTo>
                    <a:pt x="240030" y="4975860"/>
                  </a:lnTo>
                  <a:lnTo>
                    <a:pt x="5110480" y="4975860"/>
                  </a:lnTo>
                  <a:cubicBezTo>
                    <a:pt x="5113020" y="4975860"/>
                    <a:pt x="5115560" y="4974590"/>
                    <a:pt x="5116830" y="4974590"/>
                  </a:cubicBezTo>
                  <a:lnTo>
                    <a:pt x="5125720" y="4987290"/>
                  </a:lnTo>
                  <a:close/>
                  <a:moveTo>
                    <a:pt x="5458460" y="19050"/>
                  </a:moveTo>
                  <a:lnTo>
                    <a:pt x="5458460" y="6330950"/>
                  </a:lnTo>
                  <a:cubicBezTo>
                    <a:pt x="5458460" y="6336030"/>
                    <a:pt x="5455920" y="6341110"/>
                    <a:pt x="5450840" y="6344920"/>
                  </a:cubicBezTo>
                  <a:lnTo>
                    <a:pt x="5429250" y="6329680"/>
                  </a:lnTo>
                  <a:lnTo>
                    <a:pt x="5429250" y="20320"/>
                  </a:lnTo>
                  <a:lnTo>
                    <a:pt x="13970" y="20320"/>
                  </a:lnTo>
                  <a:lnTo>
                    <a:pt x="0" y="7620"/>
                  </a:lnTo>
                  <a:cubicBezTo>
                    <a:pt x="3810" y="2540"/>
                    <a:pt x="8890" y="0"/>
                    <a:pt x="15240" y="0"/>
                  </a:cubicBezTo>
                  <a:lnTo>
                    <a:pt x="5439410" y="0"/>
                  </a:lnTo>
                  <a:cubicBezTo>
                    <a:pt x="5449570" y="0"/>
                    <a:pt x="5458460" y="8890"/>
                    <a:pt x="5458460" y="19050"/>
                  </a:cubicBezTo>
                  <a:close/>
                  <a:moveTo>
                    <a:pt x="5455920" y="30480"/>
                  </a:moveTo>
                  <a:cubicBezTo>
                    <a:pt x="5453380" y="26670"/>
                    <a:pt x="5450840" y="24130"/>
                    <a:pt x="5447030" y="21590"/>
                  </a:cubicBezTo>
                  <a:lnTo>
                    <a:pt x="5455920" y="30480"/>
                  </a:lnTo>
                  <a:close/>
                </a:path>
              </a:pathLst>
            </a:custGeom>
            <a:solidFill>
              <a:srgbClr val="FFFBF7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8" name="Freeform 28"/>
          <p:cNvSpPr/>
          <p:nvPr/>
        </p:nvSpPr>
        <p:spPr>
          <a:xfrm rot="-10800000">
            <a:off x="14183548" y="7962668"/>
            <a:ext cx="3366871" cy="967975"/>
          </a:xfrm>
          <a:custGeom>
            <a:avLst/>
            <a:gdLst/>
            <a:ahLst/>
            <a:cxnLst/>
            <a:rect l="l" t="t" r="r" b="b"/>
            <a:pathLst>
              <a:path w="3366871" h="967975">
                <a:moveTo>
                  <a:pt x="0" y="0"/>
                </a:moveTo>
                <a:lnTo>
                  <a:pt x="3366871" y="0"/>
                </a:lnTo>
                <a:lnTo>
                  <a:pt x="3366871" y="967976"/>
                </a:lnTo>
                <a:lnTo>
                  <a:pt x="0" y="9679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9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9" name="Group 29"/>
          <p:cNvGrpSpPr>
            <a:grpSpLocks noChangeAspect="1"/>
          </p:cNvGrpSpPr>
          <p:nvPr/>
        </p:nvGrpSpPr>
        <p:grpSpPr>
          <a:xfrm>
            <a:off x="14313385" y="4755081"/>
            <a:ext cx="3097689" cy="3598616"/>
            <a:chOff x="0" y="0"/>
            <a:chExt cx="5466080" cy="63500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5439410" cy="6348730"/>
            </a:xfrm>
            <a:custGeom>
              <a:avLst/>
              <a:gdLst/>
              <a:ahLst/>
              <a:cxnLst/>
              <a:rect l="l" t="t" r="r" b="b"/>
              <a:pathLst>
                <a:path w="5439410" h="6348730">
                  <a:moveTo>
                    <a:pt x="5419090" y="0"/>
                  </a:moveTo>
                  <a:lnTo>
                    <a:pt x="19050" y="0"/>
                  </a:lnTo>
                  <a:cubicBezTo>
                    <a:pt x="8890" y="0"/>
                    <a:pt x="0" y="8890"/>
                    <a:pt x="0" y="20320"/>
                  </a:cubicBezTo>
                  <a:lnTo>
                    <a:pt x="0" y="6329680"/>
                  </a:lnTo>
                  <a:cubicBezTo>
                    <a:pt x="0" y="6339840"/>
                    <a:pt x="8890" y="6348730"/>
                    <a:pt x="19050" y="6348730"/>
                  </a:cubicBezTo>
                  <a:lnTo>
                    <a:pt x="5419090" y="6348730"/>
                  </a:lnTo>
                  <a:cubicBezTo>
                    <a:pt x="5429250" y="6348730"/>
                    <a:pt x="5438140" y="6339840"/>
                    <a:pt x="5438140" y="6329680"/>
                  </a:cubicBezTo>
                  <a:lnTo>
                    <a:pt x="5438140" y="20320"/>
                  </a:lnTo>
                  <a:cubicBezTo>
                    <a:pt x="5439410" y="8890"/>
                    <a:pt x="5430520" y="0"/>
                    <a:pt x="5419090" y="0"/>
                  </a:cubicBezTo>
                  <a:close/>
                  <a:moveTo>
                    <a:pt x="5137150" y="314960"/>
                  </a:moveTo>
                  <a:lnTo>
                    <a:pt x="5137150" y="4970780"/>
                  </a:lnTo>
                  <a:cubicBezTo>
                    <a:pt x="5137150" y="4980940"/>
                    <a:pt x="5128260" y="4989830"/>
                    <a:pt x="5118100" y="4989830"/>
                  </a:cubicBezTo>
                  <a:lnTo>
                    <a:pt x="266700" y="4989830"/>
                  </a:lnTo>
                  <a:cubicBezTo>
                    <a:pt x="256540" y="4989830"/>
                    <a:pt x="247650" y="4980940"/>
                    <a:pt x="247650" y="4970780"/>
                  </a:cubicBezTo>
                  <a:lnTo>
                    <a:pt x="247650" y="314960"/>
                  </a:lnTo>
                  <a:cubicBezTo>
                    <a:pt x="247650" y="304800"/>
                    <a:pt x="256540" y="295910"/>
                    <a:pt x="266700" y="295910"/>
                  </a:cubicBezTo>
                  <a:lnTo>
                    <a:pt x="5118100" y="295910"/>
                  </a:lnTo>
                  <a:cubicBezTo>
                    <a:pt x="5129530" y="294640"/>
                    <a:pt x="5137150" y="303530"/>
                    <a:pt x="5137150" y="314960"/>
                  </a:cubicBezTo>
                  <a:close/>
                </a:path>
              </a:pathLst>
            </a:custGeom>
            <a:solidFill>
              <a:srgbClr val="F2F1E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31"/>
            <p:cNvSpPr/>
            <p:nvPr/>
          </p:nvSpPr>
          <p:spPr>
            <a:xfrm>
              <a:off x="247650" y="294640"/>
              <a:ext cx="4889500" cy="4693920"/>
            </a:xfrm>
            <a:custGeom>
              <a:avLst/>
              <a:gdLst/>
              <a:ahLst/>
              <a:cxnLst/>
              <a:rect l="l" t="t" r="r" b="b"/>
              <a:pathLst>
                <a:path w="4889500" h="4693920">
                  <a:moveTo>
                    <a:pt x="4870450" y="0"/>
                  </a:moveTo>
                  <a:lnTo>
                    <a:pt x="19050" y="0"/>
                  </a:lnTo>
                  <a:cubicBezTo>
                    <a:pt x="8890" y="0"/>
                    <a:pt x="0" y="8890"/>
                    <a:pt x="0" y="19050"/>
                  </a:cubicBezTo>
                  <a:lnTo>
                    <a:pt x="0" y="4674870"/>
                  </a:lnTo>
                  <a:cubicBezTo>
                    <a:pt x="0" y="4686300"/>
                    <a:pt x="8890" y="4693920"/>
                    <a:pt x="19050" y="4693920"/>
                  </a:cubicBezTo>
                  <a:lnTo>
                    <a:pt x="4870450" y="4693920"/>
                  </a:lnTo>
                  <a:cubicBezTo>
                    <a:pt x="4880610" y="4693920"/>
                    <a:pt x="4889500" y="4685030"/>
                    <a:pt x="4889500" y="4674870"/>
                  </a:cubicBezTo>
                  <a:lnTo>
                    <a:pt x="4889500" y="20320"/>
                  </a:lnTo>
                  <a:cubicBezTo>
                    <a:pt x="4889500" y="8890"/>
                    <a:pt x="4881880" y="0"/>
                    <a:pt x="4870450" y="0"/>
                  </a:cubicBezTo>
                  <a:close/>
                </a:path>
              </a:pathLst>
            </a:custGeom>
            <a:blipFill>
              <a:blip r:embed="rId9"/>
              <a:stretch>
                <a:fillRect t="-2083" b="-2083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32"/>
            <p:cNvSpPr/>
            <p:nvPr/>
          </p:nvSpPr>
          <p:spPr>
            <a:xfrm>
              <a:off x="1270" y="6350"/>
              <a:ext cx="5457190" cy="6342380"/>
            </a:xfrm>
            <a:custGeom>
              <a:avLst/>
              <a:gdLst/>
              <a:ahLst/>
              <a:cxnLst/>
              <a:rect l="l" t="t" r="r" b="b"/>
              <a:pathLst>
                <a:path w="5457190" h="6342380">
                  <a:moveTo>
                    <a:pt x="5137150" y="302260"/>
                  </a:moveTo>
                  <a:cubicBezTo>
                    <a:pt x="5137150" y="302260"/>
                    <a:pt x="5133340" y="290830"/>
                    <a:pt x="5119370" y="289560"/>
                  </a:cubicBezTo>
                  <a:lnTo>
                    <a:pt x="248920" y="289560"/>
                  </a:lnTo>
                  <a:cubicBezTo>
                    <a:pt x="240030" y="289560"/>
                    <a:pt x="228600" y="293370"/>
                    <a:pt x="228600" y="303530"/>
                  </a:cubicBezTo>
                  <a:lnTo>
                    <a:pt x="232410" y="312420"/>
                  </a:lnTo>
                  <a:cubicBezTo>
                    <a:pt x="236220" y="307340"/>
                    <a:pt x="242570" y="304800"/>
                    <a:pt x="248920" y="304800"/>
                  </a:cubicBezTo>
                  <a:lnTo>
                    <a:pt x="5123180" y="304800"/>
                  </a:lnTo>
                  <a:lnTo>
                    <a:pt x="5123180" y="4966970"/>
                  </a:lnTo>
                  <a:cubicBezTo>
                    <a:pt x="5123180" y="4973320"/>
                    <a:pt x="5120640" y="4979670"/>
                    <a:pt x="5115560" y="4983480"/>
                  </a:cubicBezTo>
                  <a:lnTo>
                    <a:pt x="5120640" y="4983480"/>
                  </a:lnTo>
                  <a:cubicBezTo>
                    <a:pt x="5129530" y="4983480"/>
                    <a:pt x="5137150" y="4975860"/>
                    <a:pt x="5137150" y="4966970"/>
                  </a:cubicBezTo>
                  <a:lnTo>
                    <a:pt x="5137150" y="302260"/>
                  </a:lnTo>
                  <a:close/>
                  <a:moveTo>
                    <a:pt x="5438140" y="6324600"/>
                  </a:moveTo>
                  <a:lnTo>
                    <a:pt x="20320" y="6324600"/>
                  </a:lnTo>
                  <a:lnTo>
                    <a:pt x="20320" y="12700"/>
                  </a:lnTo>
                  <a:lnTo>
                    <a:pt x="6350" y="0"/>
                  </a:lnTo>
                  <a:lnTo>
                    <a:pt x="5080" y="0"/>
                  </a:lnTo>
                  <a:cubicBezTo>
                    <a:pt x="2540" y="3810"/>
                    <a:pt x="0" y="7620"/>
                    <a:pt x="0" y="12700"/>
                  </a:cubicBezTo>
                  <a:lnTo>
                    <a:pt x="0" y="6323330"/>
                  </a:lnTo>
                  <a:cubicBezTo>
                    <a:pt x="0" y="6334760"/>
                    <a:pt x="8890" y="6342380"/>
                    <a:pt x="19050" y="6342380"/>
                  </a:cubicBezTo>
                  <a:lnTo>
                    <a:pt x="5444490" y="6342380"/>
                  </a:lnTo>
                  <a:cubicBezTo>
                    <a:pt x="5449570" y="6342380"/>
                    <a:pt x="5453380" y="6341110"/>
                    <a:pt x="5457190" y="6337300"/>
                  </a:cubicBezTo>
                  <a:lnTo>
                    <a:pt x="5438140" y="6324600"/>
                  </a:lnTo>
                  <a:close/>
                </a:path>
              </a:pathLst>
            </a:custGeom>
            <a:solidFill>
              <a:srgbClr val="3C333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Freeform 33"/>
            <p:cNvSpPr/>
            <p:nvPr/>
          </p:nvSpPr>
          <p:spPr>
            <a:xfrm>
              <a:off x="7620" y="0"/>
              <a:ext cx="5458460" cy="6344920"/>
            </a:xfrm>
            <a:custGeom>
              <a:avLst/>
              <a:gdLst/>
              <a:ahLst/>
              <a:cxnLst/>
              <a:rect l="l" t="t" r="r" b="b"/>
              <a:pathLst>
                <a:path w="5458460" h="6344920">
                  <a:moveTo>
                    <a:pt x="5125720" y="4987290"/>
                  </a:moveTo>
                  <a:cubicBezTo>
                    <a:pt x="5121910" y="4992370"/>
                    <a:pt x="5116830" y="4994910"/>
                    <a:pt x="5110480" y="4994910"/>
                  </a:cubicBezTo>
                  <a:lnTo>
                    <a:pt x="243840" y="4994910"/>
                  </a:lnTo>
                  <a:cubicBezTo>
                    <a:pt x="237490" y="4994910"/>
                    <a:pt x="231140" y="4992370"/>
                    <a:pt x="227330" y="4986020"/>
                  </a:cubicBezTo>
                  <a:cubicBezTo>
                    <a:pt x="222250" y="4982210"/>
                    <a:pt x="219710" y="4977130"/>
                    <a:pt x="219710" y="4970780"/>
                  </a:cubicBezTo>
                  <a:lnTo>
                    <a:pt x="219710" y="314960"/>
                  </a:lnTo>
                  <a:cubicBezTo>
                    <a:pt x="219710" y="309880"/>
                    <a:pt x="222250" y="304800"/>
                    <a:pt x="226060" y="300990"/>
                  </a:cubicBezTo>
                  <a:lnTo>
                    <a:pt x="240030" y="311150"/>
                  </a:lnTo>
                  <a:lnTo>
                    <a:pt x="240030" y="4975860"/>
                  </a:lnTo>
                  <a:lnTo>
                    <a:pt x="5110480" y="4975860"/>
                  </a:lnTo>
                  <a:cubicBezTo>
                    <a:pt x="5113020" y="4975860"/>
                    <a:pt x="5115560" y="4974590"/>
                    <a:pt x="5116830" y="4974590"/>
                  </a:cubicBezTo>
                  <a:lnTo>
                    <a:pt x="5125720" y="4987290"/>
                  </a:lnTo>
                  <a:close/>
                  <a:moveTo>
                    <a:pt x="5458460" y="19050"/>
                  </a:moveTo>
                  <a:lnTo>
                    <a:pt x="5458460" y="6330950"/>
                  </a:lnTo>
                  <a:cubicBezTo>
                    <a:pt x="5458460" y="6336030"/>
                    <a:pt x="5455920" y="6341110"/>
                    <a:pt x="5450840" y="6344920"/>
                  </a:cubicBezTo>
                  <a:lnTo>
                    <a:pt x="5429250" y="6329680"/>
                  </a:lnTo>
                  <a:lnTo>
                    <a:pt x="5429250" y="20320"/>
                  </a:lnTo>
                  <a:lnTo>
                    <a:pt x="13970" y="20320"/>
                  </a:lnTo>
                  <a:lnTo>
                    <a:pt x="0" y="7620"/>
                  </a:lnTo>
                  <a:cubicBezTo>
                    <a:pt x="3810" y="2540"/>
                    <a:pt x="8890" y="0"/>
                    <a:pt x="15240" y="0"/>
                  </a:cubicBezTo>
                  <a:lnTo>
                    <a:pt x="5439410" y="0"/>
                  </a:lnTo>
                  <a:cubicBezTo>
                    <a:pt x="5449570" y="0"/>
                    <a:pt x="5458460" y="8890"/>
                    <a:pt x="5458460" y="19050"/>
                  </a:cubicBezTo>
                  <a:close/>
                  <a:moveTo>
                    <a:pt x="5455920" y="30480"/>
                  </a:moveTo>
                  <a:cubicBezTo>
                    <a:pt x="5453380" y="26670"/>
                    <a:pt x="5450840" y="24130"/>
                    <a:pt x="5447030" y="21590"/>
                  </a:cubicBezTo>
                  <a:lnTo>
                    <a:pt x="5455920" y="30480"/>
                  </a:lnTo>
                  <a:close/>
                </a:path>
              </a:pathLst>
            </a:custGeom>
            <a:solidFill>
              <a:srgbClr val="FFFBF7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4" name="AutoShape 34"/>
          <p:cNvSpPr/>
          <p:nvPr/>
        </p:nvSpPr>
        <p:spPr>
          <a:xfrm>
            <a:off x="-4139590" y="9277350"/>
            <a:ext cx="10380725" cy="0"/>
          </a:xfrm>
          <a:prstGeom prst="line">
            <a:avLst/>
          </a:prstGeom>
          <a:ln w="19050" cap="flat">
            <a:solidFill>
              <a:srgbClr val="100F0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5" name="TextBox 35"/>
          <p:cNvSpPr txBox="1"/>
          <p:nvPr/>
        </p:nvSpPr>
        <p:spPr>
          <a:xfrm>
            <a:off x="622654" y="1282872"/>
            <a:ext cx="10070198" cy="1318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611"/>
              </a:lnSpc>
              <a:spcBef>
                <a:spcPct val="0"/>
              </a:spcBef>
            </a:pPr>
            <a:r>
              <a:rPr lang="en-US" sz="6470">
                <a:solidFill>
                  <a:srgbClr val="000000"/>
                </a:solidFill>
                <a:latin typeface="TAN Pearl"/>
                <a:ea typeface="TAN Pearl"/>
                <a:cs typeface="TAN Pearl"/>
                <a:sym typeface="TAN Pearl"/>
              </a:rPr>
              <a:t>Who Can Benefit?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050772" y="7723762"/>
            <a:ext cx="2786980" cy="3736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28"/>
              </a:lnSpc>
              <a:spcBef>
                <a:spcPct val="0"/>
              </a:spcBef>
            </a:pPr>
            <a:r>
              <a:rPr lang="en-US" sz="2163">
                <a:solidFill>
                  <a:srgbClr val="010101"/>
                </a:solidFill>
                <a:latin typeface="Lora"/>
                <a:ea typeface="Lora"/>
                <a:cs typeface="Lora"/>
                <a:sym typeface="Lora"/>
              </a:rPr>
              <a:t>Business Owner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4389643" y="7723762"/>
            <a:ext cx="2786980" cy="3736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28"/>
              </a:lnSpc>
              <a:spcBef>
                <a:spcPct val="0"/>
              </a:spcBef>
            </a:pPr>
            <a:r>
              <a:rPr lang="en-US" sz="2163">
                <a:solidFill>
                  <a:srgbClr val="010101"/>
                </a:solidFill>
                <a:latin typeface="Lora"/>
                <a:ea typeface="Lora"/>
                <a:cs typeface="Lora"/>
                <a:sym typeface="Lora"/>
              </a:rPr>
              <a:t>Developers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7738023" y="7723762"/>
            <a:ext cx="2786980" cy="3736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28"/>
              </a:lnSpc>
              <a:spcBef>
                <a:spcPct val="0"/>
              </a:spcBef>
            </a:pPr>
            <a:r>
              <a:rPr lang="en-US" sz="2163">
                <a:solidFill>
                  <a:srgbClr val="010101"/>
                </a:solidFill>
                <a:latin typeface="Lora"/>
                <a:ea typeface="Lora"/>
                <a:cs typeface="Lora"/>
                <a:sym typeface="Lora"/>
              </a:rPr>
              <a:t>Sellers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1098898" y="7723762"/>
            <a:ext cx="2786980" cy="3736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28"/>
              </a:lnSpc>
              <a:spcBef>
                <a:spcPct val="0"/>
              </a:spcBef>
            </a:pPr>
            <a:r>
              <a:rPr lang="en-US" sz="2163">
                <a:solidFill>
                  <a:srgbClr val="010101"/>
                </a:solidFill>
                <a:latin typeface="Lora"/>
                <a:ea typeface="Lora"/>
                <a:cs typeface="Lora"/>
                <a:sym typeface="Lora"/>
              </a:rPr>
              <a:t>Freelancers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4465769" y="7533262"/>
            <a:ext cx="2786980" cy="7546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28"/>
              </a:lnSpc>
              <a:spcBef>
                <a:spcPct val="0"/>
              </a:spcBef>
            </a:pPr>
            <a:r>
              <a:rPr lang="en-US" sz="2163">
                <a:solidFill>
                  <a:srgbClr val="010101"/>
                </a:solidFill>
                <a:latin typeface="Lora"/>
                <a:ea typeface="Lora"/>
                <a:cs typeface="Lora"/>
                <a:sym typeface="Lora"/>
              </a:rPr>
              <a:t>Customer Support Teams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4848206" cy="10287000"/>
            <a:chOff x="0" y="0"/>
            <a:chExt cx="1276894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76894" cy="2709333"/>
            </a:xfrm>
            <a:custGeom>
              <a:avLst/>
              <a:gdLst/>
              <a:ahLst/>
              <a:cxnLst/>
              <a:rect l="l" t="t" r="r" b="b"/>
              <a:pathLst>
                <a:path w="1276894" h="2709333">
                  <a:moveTo>
                    <a:pt x="0" y="0"/>
                  </a:moveTo>
                  <a:lnTo>
                    <a:pt x="1276894" y="0"/>
                  </a:lnTo>
                  <a:lnTo>
                    <a:pt x="1276894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DFD3C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1276894" cy="27379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2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656637" y="1771117"/>
            <a:ext cx="17822925" cy="7263093"/>
            <a:chOff x="0" y="0"/>
            <a:chExt cx="4694104" cy="191291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694104" cy="1912913"/>
            </a:xfrm>
            <a:custGeom>
              <a:avLst/>
              <a:gdLst/>
              <a:ahLst/>
              <a:cxnLst/>
              <a:rect l="l" t="t" r="r" b="b"/>
              <a:pathLst>
                <a:path w="4694104" h="1912913">
                  <a:moveTo>
                    <a:pt x="0" y="0"/>
                  </a:moveTo>
                  <a:lnTo>
                    <a:pt x="4694104" y="0"/>
                  </a:lnTo>
                  <a:lnTo>
                    <a:pt x="4694104" y="1912913"/>
                  </a:lnTo>
                  <a:lnTo>
                    <a:pt x="0" y="1912913"/>
                  </a:lnTo>
                  <a:close/>
                </a:path>
              </a:pathLst>
            </a:custGeom>
            <a:solidFill>
              <a:srgbClr val="F2F1E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4694104" cy="19414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2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2120613" y="1901692"/>
            <a:ext cx="8647434" cy="2269952"/>
          </a:xfrm>
          <a:custGeom>
            <a:avLst/>
            <a:gdLst/>
            <a:ahLst/>
            <a:cxnLst/>
            <a:rect l="l" t="t" r="r" b="b"/>
            <a:pathLst>
              <a:path w="8647434" h="2269952">
                <a:moveTo>
                  <a:pt x="0" y="0"/>
                </a:moveTo>
                <a:lnTo>
                  <a:pt x="8647434" y="0"/>
                </a:lnTo>
                <a:lnTo>
                  <a:pt x="8647434" y="2269951"/>
                </a:lnTo>
                <a:lnTo>
                  <a:pt x="0" y="22699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656637" y="4185161"/>
            <a:ext cx="8647434" cy="2269952"/>
          </a:xfrm>
          <a:custGeom>
            <a:avLst/>
            <a:gdLst/>
            <a:ahLst/>
            <a:cxnLst/>
            <a:rect l="l" t="t" r="r" b="b"/>
            <a:pathLst>
              <a:path w="8647434" h="2269952">
                <a:moveTo>
                  <a:pt x="0" y="0"/>
                </a:moveTo>
                <a:lnTo>
                  <a:pt x="8647434" y="0"/>
                </a:lnTo>
                <a:lnTo>
                  <a:pt x="8647434" y="2269952"/>
                </a:lnTo>
                <a:lnTo>
                  <a:pt x="0" y="22699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656637" y="6464638"/>
            <a:ext cx="8647434" cy="2269952"/>
          </a:xfrm>
          <a:custGeom>
            <a:avLst/>
            <a:gdLst/>
            <a:ahLst/>
            <a:cxnLst/>
            <a:rect l="l" t="t" r="r" b="b"/>
            <a:pathLst>
              <a:path w="8647434" h="2269952">
                <a:moveTo>
                  <a:pt x="0" y="0"/>
                </a:moveTo>
                <a:lnTo>
                  <a:pt x="8647434" y="0"/>
                </a:lnTo>
                <a:lnTo>
                  <a:pt x="8647434" y="2269951"/>
                </a:lnTo>
                <a:lnTo>
                  <a:pt x="0" y="22699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11308721" y="4171643"/>
            <a:ext cx="6979279" cy="4756699"/>
          </a:xfrm>
          <a:custGeom>
            <a:avLst/>
            <a:gdLst/>
            <a:ahLst/>
            <a:cxnLst/>
            <a:rect l="l" t="t" r="r" b="b"/>
            <a:pathLst>
              <a:path w="6979279" h="4756699">
                <a:moveTo>
                  <a:pt x="0" y="0"/>
                </a:moveTo>
                <a:lnTo>
                  <a:pt x="6979279" y="0"/>
                </a:lnTo>
                <a:lnTo>
                  <a:pt x="6979279" y="4756699"/>
                </a:lnTo>
                <a:lnTo>
                  <a:pt x="0" y="475669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8137" r="-813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4848206" y="-130781"/>
            <a:ext cx="13408054" cy="19018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638"/>
              </a:lnSpc>
              <a:spcBef>
                <a:spcPct val="0"/>
              </a:spcBef>
            </a:pPr>
            <a:r>
              <a:rPr lang="en-US" sz="4657">
                <a:solidFill>
                  <a:srgbClr val="000000"/>
                </a:solidFill>
                <a:latin typeface="TAN Pearl"/>
                <a:ea typeface="TAN Pearl"/>
                <a:cs typeface="TAN Pearl"/>
                <a:sym typeface="TAN Pearl"/>
              </a:rPr>
              <a:t>Ready to Transform Your Business?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353610" y="2209028"/>
            <a:ext cx="7950461" cy="16171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64"/>
              </a:lnSpc>
              <a:spcBef>
                <a:spcPct val="0"/>
              </a:spcBef>
            </a:pPr>
            <a:r>
              <a:rPr lang="en-US" sz="2331" b="1">
                <a:solidFill>
                  <a:srgbClr val="62503D"/>
                </a:solidFill>
                <a:latin typeface="Lora Bold"/>
                <a:ea typeface="Lora Bold"/>
                <a:cs typeface="Lora Bold"/>
                <a:sym typeface="Lora Bold"/>
              </a:rPr>
              <a:t>Start Your Journey</a:t>
            </a:r>
            <a:r>
              <a:rPr lang="en-US" sz="2331" b="1">
                <a:solidFill>
                  <a:srgbClr val="000000"/>
                </a:solidFill>
                <a:latin typeface="Lora Bold"/>
                <a:ea typeface="Lora Bold"/>
                <a:cs typeface="Lora Bold"/>
                <a:sym typeface="Lora Bold"/>
              </a:rPr>
              <a:t>: Sign up now and receive a 15% discount on your first testing project to see how our services can enhance the quality and reliability of your software.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353610" y="4589365"/>
            <a:ext cx="7487363" cy="12994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51"/>
              </a:lnSpc>
              <a:spcBef>
                <a:spcPct val="0"/>
              </a:spcBef>
            </a:pPr>
            <a:r>
              <a:rPr lang="en-US" sz="2465" b="1">
                <a:solidFill>
                  <a:srgbClr val="62503D"/>
                </a:solidFill>
                <a:latin typeface="Lora Bold"/>
                <a:ea typeface="Lora Bold"/>
                <a:cs typeface="Lora Bold"/>
                <a:sym typeface="Lora Bold"/>
              </a:rPr>
              <a:t>Explore More:</a:t>
            </a:r>
            <a:r>
              <a:rPr lang="en-US" sz="2465" b="1">
                <a:solidFill>
                  <a:srgbClr val="000000"/>
                </a:solidFill>
                <a:latin typeface="Lora Bold"/>
                <a:ea typeface="Lora Bold"/>
                <a:cs typeface="Lora Bold"/>
                <a:sym typeface="Lora Bold"/>
              </a:rPr>
              <a:t> Visit our website at Depi_testers@gmail.com for additional information on our services.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120990" y="6926069"/>
            <a:ext cx="7719656" cy="12994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51"/>
              </a:lnSpc>
              <a:spcBef>
                <a:spcPct val="0"/>
              </a:spcBef>
            </a:pPr>
            <a:r>
              <a:rPr lang="en-US" sz="2465" b="1">
                <a:solidFill>
                  <a:srgbClr val="62503D"/>
                </a:solidFill>
                <a:latin typeface="Lora Bold"/>
                <a:ea typeface="Lora Bold"/>
                <a:cs typeface="Lora Bold"/>
                <a:sym typeface="Lora Bold"/>
              </a:rPr>
              <a:t>Get in Touch:</a:t>
            </a:r>
            <a:r>
              <a:rPr lang="en-US" sz="2465" b="1">
                <a:solidFill>
                  <a:srgbClr val="000000"/>
                </a:solidFill>
                <a:latin typeface="Lora Bold"/>
                <a:ea typeface="Lora Bold"/>
                <a:cs typeface="Lora Bold"/>
                <a:sym typeface="Lora Bold"/>
              </a:rPr>
              <a:t> Have questions? Contact us directly!  </a:t>
            </a:r>
          </a:p>
          <a:p>
            <a:pPr algn="l">
              <a:lnSpc>
                <a:spcPts val="3451"/>
              </a:lnSpc>
              <a:spcBef>
                <a:spcPct val="0"/>
              </a:spcBef>
            </a:pPr>
            <a:r>
              <a:rPr lang="en-US" sz="2465" b="1">
                <a:solidFill>
                  <a:srgbClr val="000000"/>
                </a:solidFill>
                <a:latin typeface="Lora Bold"/>
                <a:ea typeface="Lora Bold"/>
                <a:cs typeface="Lora Bold"/>
                <a:sym typeface="Lora Bold"/>
              </a:rPr>
              <a:t>  -</a:t>
            </a:r>
            <a:r>
              <a:rPr lang="en-US" sz="2465" b="1">
                <a:solidFill>
                  <a:srgbClr val="62503D"/>
                </a:solidFill>
                <a:latin typeface="Lora Bold"/>
                <a:ea typeface="Lora Bold"/>
                <a:cs typeface="Lora Bold"/>
                <a:sym typeface="Lora Bold"/>
              </a:rPr>
              <a:t> Email</a:t>
            </a:r>
            <a:r>
              <a:rPr lang="en-US" sz="2465" b="1">
                <a:solidFill>
                  <a:srgbClr val="000000"/>
                </a:solidFill>
                <a:latin typeface="Lora Bold"/>
                <a:ea typeface="Lora Bold"/>
                <a:cs typeface="Lora Bold"/>
                <a:sym typeface="Lora Bold"/>
              </a:rPr>
              <a:t>: info@depitesters.com  </a:t>
            </a:r>
          </a:p>
          <a:p>
            <a:pPr algn="l">
              <a:lnSpc>
                <a:spcPts val="3451"/>
              </a:lnSpc>
              <a:spcBef>
                <a:spcPct val="0"/>
              </a:spcBef>
            </a:pPr>
            <a:r>
              <a:rPr lang="en-US" sz="2465" b="1">
                <a:solidFill>
                  <a:srgbClr val="000000"/>
                </a:solidFill>
                <a:latin typeface="Lora Bold"/>
                <a:ea typeface="Lora Bold"/>
                <a:cs typeface="Lora Bold"/>
                <a:sym typeface="Lora Bold"/>
              </a:rPr>
              <a:t>  - </a:t>
            </a:r>
            <a:r>
              <a:rPr lang="en-US" sz="2465" b="1">
                <a:solidFill>
                  <a:srgbClr val="62503D"/>
                </a:solidFill>
                <a:latin typeface="Lora Bold"/>
                <a:ea typeface="Lora Bold"/>
                <a:cs typeface="Lora Bold"/>
                <a:sym typeface="Lora Bold"/>
              </a:rPr>
              <a:t>Phone</a:t>
            </a:r>
            <a:r>
              <a:rPr lang="en-US" sz="2465" b="1">
                <a:solidFill>
                  <a:srgbClr val="000000"/>
                </a:solidFill>
                <a:latin typeface="Lora Bold"/>
                <a:ea typeface="Lora Bold"/>
                <a:cs typeface="Lora Bold"/>
                <a:sym typeface="Lora Bold"/>
              </a:rPr>
              <a:t>: 310-987-6543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67365"/>
            <a:ext cx="18288000" cy="10041018"/>
            <a:chOff x="0" y="0"/>
            <a:chExt cx="4816593" cy="264454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2644548"/>
            </a:xfrm>
            <a:custGeom>
              <a:avLst/>
              <a:gdLst/>
              <a:ahLst/>
              <a:cxnLst/>
              <a:rect l="l" t="t" r="r" b="b"/>
              <a:pathLst>
                <a:path w="4816592" h="2644548">
                  <a:moveTo>
                    <a:pt x="0" y="0"/>
                  </a:moveTo>
                  <a:lnTo>
                    <a:pt x="4816592" y="0"/>
                  </a:lnTo>
                  <a:lnTo>
                    <a:pt x="4816592" y="2644548"/>
                  </a:lnTo>
                  <a:lnTo>
                    <a:pt x="0" y="264454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66675"/>
              <a:ext cx="4816593" cy="27112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49"/>
                </a:lnSpc>
              </a:pPr>
              <a:endParaRPr/>
            </a:p>
          </p:txBody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322" y="3351950"/>
            <a:ext cx="3044076" cy="3044076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5428" y="2370159"/>
            <a:ext cx="3090233" cy="3090233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728353" y="219022"/>
            <a:ext cx="16831295" cy="889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156"/>
              </a:lnSpc>
              <a:spcBef>
                <a:spcPct val="0"/>
              </a:spcBef>
            </a:pPr>
            <a:r>
              <a:rPr lang="en-US" sz="4363">
                <a:solidFill>
                  <a:srgbClr val="000000"/>
                </a:solidFill>
                <a:latin typeface="TAN Pearl"/>
                <a:ea typeface="TAN Pearl"/>
                <a:cs typeface="TAN Pearl"/>
                <a:sym typeface="TAN Pearl"/>
              </a:rPr>
              <a:t>Affordable Pricing Plans to Suit Every Business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21984" y="977053"/>
            <a:ext cx="3044076" cy="3044076"/>
          </a:xfrm>
          <a:prstGeom prst="rect">
            <a:avLst/>
          </a:prstGeom>
        </p:spPr>
      </p:pic>
      <p:sp>
        <p:nvSpPr>
          <p:cNvPr id="9" name="Freeform 9"/>
          <p:cNvSpPr/>
          <p:nvPr/>
        </p:nvSpPr>
        <p:spPr>
          <a:xfrm flipH="1">
            <a:off x="17660280" y="129311"/>
            <a:ext cx="762005" cy="674721"/>
          </a:xfrm>
          <a:custGeom>
            <a:avLst/>
            <a:gdLst/>
            <a:ahLst/>
            <a:cxnLst/>
            <a:rect l="l" t="t" r="r" b="b"/>
            <a:pathLst>
              <a:path w="762005" h="674721">
                <a:moveTo>
                  <a:pt x="762006" y="0"/>
                </a:moveTo>
                <a:lnTo>
                  <a:pt x="0" y="0"/>
                </a:lnTo>
                <a:lnTo>
                  <a:pt x="0" y="674721"/>
                </a:lnTo>
                <a:lnTo>
                  <a:pt x="762006" y="674721"/>
                </a:lnTo>
                <a:lnTo>
                  <a:pt x="762006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66980" y="129311"/>
            <a:ext cx="762005" cy="674721"/>
          </a:xfrm>
          <a:custGeom>
            <a:avLst/>
            <a:gdLst/>
            <a:ahLst/>
            <a:cxnLst/>
            <a:rect l="l" t="t" r="r" b="b"/>
            <a:pathLst>
              <a:path w="762005" h="674721">
                <a:moveTo>
                  <a:pt x="0" y="0"/>
                </a:moveTo>
                <a:lnTo>
                  <a:pt x="762005" y="0"/>
                </a:lnTo>
                <a:lnTo>
                  <a:pt x="762005" y="674721"/>
                </a:lnTo>
                <a:lnTo>
                  <a:pt x="0" y="67472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144993" y="6333495"/>
            <a:ext cx="5116735" cy="3632882"/>
          </a:xfrm>
          <a:custGeom>
            <a:avLst/>
            <a:gdLst/>
            <a:ahLst/>
            <a:cxnLst/>
            <a:rect l="l" t="t" r="r" b="b"/>
            <a:pathLst>
              <a:path w="5116735" h="3632882">
                <a:moveTo>
                  <a:pt x="0" y="0"/>
                </a:moveTo>
                <a:lnTo>
                  <a:pt x="5116735" y="0"/>
                </a:lnTo>
                <a:lnTo>
                  <a:pt x="5116735" y="3632882"/>
                </a:lnTo>
                <a:lnTo>
                  <a:pt x="0" y="363288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64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5740050" y="5352599"/>
            <a:ext cx="5500987" cy="3905701"/>
          </a:xfrm>
          <a:custGeom>
            <a:avLst/>
            <a:gdLst/>
            <a:ahLst/>
            <a:cxnLst/>
            <a:rect l="l" t="t" r="r" b="b"/>
            <a:pathLst>
              <a:path w="5500987" h="3905701">
                <a:moveTo>
                  <a:pt x="0" y="0"/>
                </a:moveTo>
                <a:lnTo>
                  <a:pt x="5500987" y="0"/>
                </a:lnTo>
                <a:lnTo>
                  <a:pt x="5500987" y="3905701"/>
                </a:lnTo>
                <a:lnTo>
                  <a:pt x="0" y="390570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64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11667288" y="3915275"/>
            <a:ext cx="6553466" cy="4918689"/>
          </a:xfrm>
          <a:custGeom>
            <a:avLst/>
            <a:gdLst/>
            <a:ahLst/>
            <a:cxnLst/>
            <a:rect l="l" t="t" r="r" b="b"/>
            <a:pathLst>
              <a:path w="6553466" h="4918689">
                <a:moveTo>
                  <a:pt x="0" y="0"/>
                </a:moveTo>
                <a:lnTo>
                  <a:pt x="6553467" y="0"/>
                </a:lnTo>
                <a:lnTo>
                  <a:pt x="6553467" y="4918689"/>
                </a:lnTo>
                <a:lnTo>
                  <a:pt x="0" y="491868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64000"/>
            </a:blip>
            <a:stretch>
              <a:fillRect l="-6734" t="-483" b="-48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TextBox 14"/>
          <p:cNvSpPr txBox="1"/>
          <p:nvPr/>
        </p:nvSpPr>
        <p:spPr>
          <a:xfrm>
            <a:off x="279559" y="6456137"/>
            <a:ext cx="4854768" cy="33399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31"/>
              </a:lnSpc>
            </a:pPr>
            <a:r>
              <a:rPr lang="en-US" sz="2379" b="1">
                <a:solidFill>
                  <a:srgbClr val="010101"/>
                </a:solidFill>
                <a:latin typeface="Lora Bold"/>
                <a:ea typeface="Lora Bold"/>
                <a:cs typeface="Lora Bold"/>
                <a:sym typeface="Lora Bold"/>
              </a:rPr>
              <a:t>Ideal for Small Teams.</a:t>
            </a:r>
          </a:p>
          <a:p>
            <a:pPr algn="l">
              <a:lnSpc>
                <a:spcPts val="3331"/>
              </a:lnSpc>
            </a:pPr>
            <a:r>
              <a:rPr lang="en-US" sz="2379" b="1">
                <a:solidFill>
                  <a:srgbClr val="010101"/>
                </a:solidFill>
                <a:latin typeface="Lora Bold"/>
                <a:ea typeface="Lora Bold"/>
                <a:cs typeface="Lora Bold"/>
                <a:sym typeface="Lora Bold"/>
              </a:rPr>
              <a:t>Features:</a:t>
            </a:r>
          </a:p>
          <a:p>
            <a:pPr marL="513841" lvl="1" indent="-256921" algn="l">
              <a:lnSpc>
                <a:spcPts val="3331"/>
              </a:lnSpc>
              <a:spcBef>
                <a:spcPct val="0"/>
              </a:spcBef>
              <a:buFont typeface="Arial"/>
              <a:buChar char="•"/>
            </a:pPr>
            <a:r>
              <a:rPr lang="en-US" sz="2379">
                <a:solidFill>
                  <a:srgbClr val="010101"/>
                </a:solidFill>
                <a:latin typeface="Lora"/>
                <a:ea typeface="Lora"/>
                <a:cs typeface="Lora"/>
                <a:sym typeface="Lora"/>
              </a:rPr>
              <a:t>Essential features fo</a:t>
            </a:r>
            <a:r>
              <a:rPr lang="en-US" sz="2379" u="none" strike="noStrike">
                <a:solidFill>
                  <a:srgbClr val="010101"/>
                </a:solidFill>
                <a:latin typeface="Lora"/>
                <a:ea typeface="Lora"/>
                <a:cs typeface="Lora"/>
                <a:sym typeface="Lora"/>
              </a:rPr>
              <a:t>r listings and messaging</a:t>
            </a:r>
          </a:p>
          <a:p>
            <a:pPr marL="513841" lvl="1" indent="-256921" algn="l">
              <a:lnSpc>
                <a:spcPts val="3331"/>
              </a:lnSpc>
              <a:spcBef>
                <a:spcPct val="0"/>
              </a:spcBef>
              <a:buFont typeface="Arial"/>
              <a:buChar char="•"/>
            </a:pPr>
            <a:r>
              <a:rPr lang="en-US" sz="2379" u="none" strike="noStrike">
                <a:solidFill>
                  <a:srgbClr val="010101"/>
                </a:solidFill>
                <a:latin typeface="Lora"/>
                <a:ea typeface="Lora"/>
                <a:cs typeface="Lora"/>
                <a:sym typeface="Lora"/>
              </a:rPr>
              <a:t>Basic reporting tools</a:t>
            </a:r>
          </a:p>
          <a:p>
            <a:pPr marL="513841" lvl="1" indent="-256921" algn="l">
              <a:lnSpc>
                <a:spcPts val="3331"/>
              </a:lnSpc>
              <a:spcBef>
                <a:spcPct val="0"/>
              </a:spcBef>
              <a:buFont typeface="Arial"/>
              <a:buChar char="•"/>
            </a:pPr>
            <a:r>
              <a:rPr lang="en-US" sz="2379" u="none" strike="noStrike">
                <a:solidFill>
                  <a:srgbClr val="010101"/>
                </a:solidFill>
                <a:latin typeface="Lora"/>
                <a:ea typeface="Lora"/>
                <a:cs typeface="Lora"/>
                <a:sym typeface="Lora"/>
              </a:rPr>
              <a:t>User support via email</a:t>
            </a:r>
          </a:p>
          <a:p>
            <a:pPr algn="l">
              <a:lnSpc>
                <a:spcPts val="3331"/>
              </a:lnSpc>
              <a:spcBef>
                <a:spcPct val="0"/>
              </a:spcBef>
            </a:pPr>
            <a:r>
              <a:rPr lang="en-US" sz="2379" b="1" u="none" strike="noStrike">
                <a:solidFill>
                  <a:srgbClr val="010101"/>
                </a:solidFill>
                <a:latin typeface="Lora Bold"/>
                <a:ea typeface="Lora Bold"/>
                <a:cs typeface="Lora Bold"/>
                <a:sym typeface="Lora Bold"/>
              </a:rPr>
              <a:t>Pricing:</a:t>
            </a:r>
            <a:r>
              <a:rPr lang="en-US" sz="2379" u="none" strike="noStrike">
                <a:solidFill>
                  <a:srgbClr val="010101"/>
                </a:solidFill>
                <a:latin typeface="Lora"/>
                <a:ea typeface="Lora"/>
                <a:cs typeface="Lora"/>
                <a:sym typeface="Lora"/>
              </a:rPr>
              <a:t> Affordable monthly fee</a:t>
            </a:r>
          </a:p>
          <a:p>
            <a:pPr marL="0" lvl="0" indent="0" algn="l">
              <a:lnSpc>
                <a:spcPts val="3331"/>
              </a:lnSpc>
              <a:spcBef>
                <a:spcPct val="0"/>
              </a:spcBef>
            </a:pPr>
            <a:endParaRPr lang="en-US" sz="2379" u="none" strike="noStrike">
              <a:solidFill>
                <a:srgbClr val="01010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434995" y="4592556"/>
            <a:ext cx="2536730" cy="5057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51"/>
              </a:lnSpc>
              <a:spcBef>
                <a:spcPct val="0"/>
              </a:spcBef>
            </a:pPr>
            <a:r>
              <a:rPr lang="en-US" sz="2965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Basic Plan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243647" y="3532717"/>
            <a:ext cx="2493793" cy="1013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80"/>
              </a:lnSpc>
              <a:spcBef>
                <a:spcPct val="0"/>
              </a:spcBef>
            </a:pPr>
            <a:r>
              <a:rPr lang="en-US" sz="2914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Professional Plan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5970893" y="5349161"/>
            <a:ext cx="5166701" cy="38343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83"/>
              </a:lnSpc>
            </a:pPr>
            <a:r>
              <a:rPr lang="en-US" sz="2416" b="1">
                <a:solidFill>
                  <a:srgbClr val="010101"/>
                </a:solidFill>
                <a:latin typeface="Lora Bold"/>
                <a:ea typeface="Lora Bold"/>
                <a:cs typeface="Lora Bold"/>
                <a:sym typeface="Lora Bold"/>
              </a:rPr>
              <a:t>For Growing Businesses.</a:t>
            </a:r>
          </a:p>
          <a:p>
            <a:pPr algn="l">
              <a:lnSpc>
                <a:spcPts val="3383"/>
              </a:lnSpc>
            </a:pPr>
            <a:r>
              <a:rPr lang="en-US" sz="2416" b="1">
                <a:solidFill>
                  <a:srgbClr val="010101"/>
                </a:solidFill>
                <a:latin typeface="Lora Bold"/>
                <a:ea typeface="Lora Bold"/>
                <a:cs typeface="Lora Bold"/>
                <a:sym typeface="Lora Bold"/>
              </a:rPr>
              <a:t>Features:</a:t>
            </a:r>
          </a:p>
          <a:p>
            <a:pPr marL="521821" lvl="1" indent="-260911" algn="l">
              <a:lnSpc>
                <a:spcPts val="3383"/>
              </a:lnSpc>
              <a:buFont typeface="Arial"/>
              <a:buChar char="•"/>
            </a:pPr>
            <a:r>
              <a:rPr lang="en-US" sz="2416">
                <a:solidFill>
                  <a:srgbClr val="010101"/>
                </a:solidFill>
                <a:latin typeface="Lora"/>
                <a:ea typeface="Lora"/>
                <a:cs typeface="Lora"/>
                <a:sym typeface="Lora"/>
              </a:rPr>
              <a:t>All Basic Plan features</a:t>
            </a:r>
          </a:p>
          <a:p>
            <a:pPr marL="521821" lvl="1" indent="-260911" algn="l">
              <a:lnSpc>
                <a:spcPts val="3383"/>
              </a:lnSpc>
              <a:buFont typeface="Arial"/>
              <a:buChar char="•"/>
            </a:pPr>
            <a:r>
              <a:rPr lang="en-US" sz="2416">
                <a:solidFill>
                  <a:srgbClr val="010101"/>
                </a:solidFill>
                <a:latin typeface="Lora"/>
                <a:ea typeface="Lora"/>
                <a:cs typeface="Lora"/>
                <a:sym typeface="Lora"/>
              </a:rPr>
              <a:t>Advanced</a:t>
            </a:r>
            <a:r>
              <a:rPr lang="en-US" sz="2416" u="none" strike="noStrike">
                <a:solidFill>
                  <a:srgbClr val="010101"/>
                </a:solidFill>
                <a:latin typeface="Lora"/>
                <a:ea typeface="Lora"/>
                <a:cs typeface="Lora"/>
                <a:sym typeface="Lora"/>
              </a:rPr>
              <a:t> analytics and reporting</a:t>
            </a:r>
          </a:p>
          <a:p>
            <a:pPr marL="521821" lvl="1" indent="-260911" algn="l">
              <a:lnSpc>
                <a:spcPts val="3383"/>
              </a:lnSpc>
              <a:buFont typeface="Arial"/>
              <a:buChar char="•"/>
            </a:pPr>
            <a:r>
              <a:rPr lang="en-US" sz="2416" u="none" strike="noStrike">
                <a:solidFill>
                  <a:srgbClr val="010101"/>
                </a:solidFill>
                <a:latin typeface="Lora"/>
                <a:ea typeface="Lora"/>
                <a:cs typeface="Lora"/>
                <a:sym typeface="Lora"/>
              </a:rPr>
              <a:t>Priority customer support</a:t>
            </a:r>
          </a:p>
          <a:p>
            <a:pPr marL="521821" lvl="1" indent="-260911" algn="l">
              <a:lnSpc>
                <a:spcPts val="3383"/>
              </a:lnSpc>
              <a:buFont typeface="Arial"/>
              <a:buChar char="•"/>
            </a:pPr>
            <a:r>
              <a:rPr lang="en-US" sz="2416" u="none" strike="noStrike">
                <a:solidFill>
                  <a:srgbClr val="010101"/>
                </a:solidFill>
                <a:latin typeface="Lora"/>
                <a:ea typeface="Lora"/>
                <a:cs typeface="Lora"/>
                <a:sym typeface="Lora"/>
              </a:rPr>
              <a:t>Enhanced search filters</a:t>
            </a:r>
          </a:p>
          <a:p>
            <a:pPr algn="l">
              <a:lnSpc>
                <a:spcPts val="3383"/>
              </a:lnSpc>
              <a:spcBef>
                <a:spcPct val="0"/>
              </a:spcBef>
            </a:pPr>
            <a:r>
              <a:rPr lang="en-US" sz="2416" b="1" u="none" strike="noStrike">
                <a:solidFill>
                  <a:srgbClr val="010101"/>
                </a:solidFill>
                <a:latin typeface="Lora Bold"/>
                <a:ea typeface="Lora Bold"/>
                <a:cs typeface="Lora Bold"/>
                <a:sym typeface="Lora Bold"/>
              </a:rPr>
              <a:t>Pricing:</a:t>
            </a:r>
            <a:r>
              <a:rPr lang="en-US" sz="2416" u="none" strike="noStrike">
                <a:solidFill>
                  <a:srgbClr val="010101"/>
                </a:solidFill>
                <a:latin typeface="Lora"/>
                <a:ea typeface="Lora"/>
                <a:cs typeface="Lora"/>
                <a:sym typeface="Lora"/>
              </a:rPr>
              <a:t> Competitive monthly fee</a:t>
            </a:r>
          </a:p>
          <a:p>
            <a:pPr marL="0" lvl="0" indent="0" algn="l">
              <a:lnSpc>
                <a:spcPts val="3383"/>
              </a:lnSpc>
              <a:spcBef>
                <a:spcPct val="0"/>
              </a:spcBef>
            </a:pPr>
            <a:endParaRPr lang="en-US" sz="2416" u="none" strike="noStrike">
              <a:solidFill>
                <a:srgbClr val="01010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3675657" y="2084309"/>
            <a:ext cx="2536730" cy="10295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51"/>
              </a:lnSpc>
              <a:spcBef>
                <a:spcPct val="0"/>
              </a:spcBef>
            </a:pPr>
            <a:r>
              <a:rPr lang="en-US" sz="2965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Enterprise Plan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1850637" y="4009548"/>
            <a:ext cx="6525527" cy="49503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97"/>
              </a:lnSpc>
            </a:pPr>
            <a:r>
              <a:rPr lang="en-US" sz="2355" b="1">
                <a:solidFill>
                  <a:srgbClr val="010101"/>
                </a:solidFill>
                <a:latin typeface="Lora Bold"/>
                <a:ea typeface="Lora Bold"/>
                <a:cs typeface="Lora Bold"/>
                <a:sym typeface="Lora Bold"/>
              </a:rPr>
              <a:t>For Large Organizations with Advanced Needs.</a:t>
            </a:r>
          </a:p>
          <a:p>
            <a:pPr algn="l">
              <a:lnSpc>
                <a:spcPts val="3297"/>
              </a:lnSpc>
            </a:pPr>
            <a:r>
              <a:rPr lang="en-US" sz="2355" b="1">
                <a:solidFill>
                  <a:srgbClr val="010101"/>
                </a:solidFill>
                <a:latin typeface="Lora Bold"/>
                <a:ea typeface="Lora Bold"/>
                <a:cs typeface="Lora Bold"/>
                <a:sym typeface="Lora Bold"/>
              </a:rPr>
              <a:t>Features</a:t>
            </a:r>
            <a:r>
              <a:rPr lang="en-US" sz="2355">
                <a:solidFill>
                  <a:srgbClr val="010101"/>
                </a:solidFill>
                <a:latin typeface="Lora"/>
                <a:ea typeface="Lora"/>
                <a:cs typeface="Lora"/>
                <a:sym typeface="Lora"/>
              </a:rPr>
              <a:t>:</a:t>
            </a:r>
          </a:p>
          <a:p>
            <a:pPr marL="508493" lvl="1" indent="-254247" algn="l">
              <a:lnSpc>
                <a:spcPts val="3297"/>
              </a:lnSpc>
              <a:buFont typeface="Arial"/>
              <a:buChar char="•"/>
            </a:pPr>
            <a:r>
              <a:rPr lang="en-US" sz="2355">
                <a:solidFill>
                  <a:srgbClr val="010101"/>
                </a:solidFill>
                <a:latin typeface="Lora"/>
                <a:ea typeface="Lora"/>
                <a:cs typeface="Lora"/>
                <a:sym typeface="Lora"/>
              </a:rPr>
              <a:t>All Professional Plan features</a:t>
            </a:r>
          </a:p>
          <a:p>
            <a:pPr marL="530083" lvl="1" indent="-265041" algn="l">
              <a:lnSpc>
                <a:spcPts val="3437"/>
              </a:lnSpc>
              <a:buFont typeface="Arial"/>
              <a:buChar char="•"/>
            </a:pPr>
            <a:r>
              <a:rPr lang="en-US" sz="2455">
                <a:solidFill>
                  <a:srgbClr val="010101"/>
                </a:solidFill>
                <a:latin typeface="Lora"/>
                <a:ea typeface="Lora"/>
                <a:cs typeface="Lora"/>
                <a:sym typeface="Lora"/>
              </a:rPr>
              <a:t>Tailored</a:t>
            </a:r>
            <a:r>
              <a:rPr lang="en-US" sz="2455" u="none" strike="noStrike">
                <a:solidFill>
                  <a:srgbClr val="010101"/>
                </a:solidFill>
                <a:latin typeface="Lora"/>
                <a:ea typeface="Lora"/>
                <a:cs typeface="Lora"/>
                <a:sym typeface="Lora"/>
              </a:rPr>
              <a:t> solutions for specific requirements</a:t>
            </a:r>
          </a:p>
          <a:p>
            <a:pPr marL="530084" lvl="1" indent="-265042" algn="l">
              <a:lnSpc>
                <a:spcPts val="3437"/>
              </a:lnSpc>
              <a:buFont typeface="Arial"/>
              <a:buChar char="•"/>
            </a:pPr>
            <a:r>
              <a:rPr lang="en-US" sz="2455" u="none" strike="noStrike">
                <a:solidFill>
                  <a:srgbClr val="010101"/>
                </a:solidFill>
                <a:latin typeface="Lora"/>
                <a:ea typeface="Lora"/>
                <a:cs typeface="Lora"/>
                <a:sym typeface="Lora"/>
              </a:rPr>
              <a:t>Dedicated account management</a:t>
            </a:r>
          </a:p>
          <a:p>
            <a:pPr marL="508493" lvl="1" indent="-254247" algn="l">
              <a:lnSpc>
                <a:spcPts val="3297"/>
              </a:lnSpc>
              <a:buFont typeface="Arial"/>
              <a:buChar char="•"/>
            </a:pPr>
            <a:r>
              <a:rPr lang="en-US" sz="2355" u="none" strike="noStrike">
                <a:solidFill>
                  <a:srgbClr val="010101"/>
                </a:solidFill>
                <a:latin typeface="Lora"/>
                <a:ea typeface="Lora"/>
                <a:cs typeface="Lora"/>
                <a:sym typeface="Lora"/>
              </a:rPr>
              <a:t>API access and advanced integrations</a:t>
            </a:r>
          </a:p>
          <a:p>
            <a:pPr algn="l">
              <a:lnSpc>
                <a:spcPts val="3297"/>
              </a:lnSpc>
              <a:spcBef>
                <a:spcPct val="0"/>
              </a:spcBef>
            </a:pPr>
            <a:r>
              <a:rPr lang="en-US" sz="2355" b="1" u="none" strike="noStrike">
                <a:solidFill>
                  <a:srgbClr val="010101"/>
                </a:solidFill>
                <a:latin typeface="Lora Bold"/>
                <a:ea typeface="Lora Bold"/>
                <a:cs typeface="Lora Bold"/>
                <a:sym typeface="Lora Bold"/>
              </a:rPr>
              <a:t>Pricing</a:t>
            </a:r>
            <a:r>
              <a:rPr lang="en-US" sz="2355" u="none" strike="noStrike">
                <a:solidFill>
                  <a:srgbClr val="010101"/>
                </a:solidFill>
                <a:latin typeface="Lora"/>
                <a:ea typeface="Lora"/>
                <a:cs typeface="Lora"/>
                <a:sym typeface="Lora"/>
              </a:rPr>
              <a:t>: Custom pricing based on needs</a:t>
            </a:r>
          </a:p>
          <a:p>
            <a:pPr algn="l">
              <a:lnSpc>
                <a:spcPts val="3297"/>
              </a:lnSpc>
              <a:spcBef>
                <a:spcPct val="0"/>
              </a:spcBef>
            </a:pPr>
            <a:r>
              <a:rPr lang="en-US" sz="2355" b="1" u="none" strike="noStrike">
                <a:solidFill>
                  <a:srgbClr val="010101"/>
                </a:solidFill>
                <a:latin typeface="Lora Bold"/>
                <a:ea typeface="Lora Bold"/>
                <a:cs typeface="Lora Bold"/>
                <a:sym typeface="Lora Bold"/>
              </a:rPr>
              <a:t>Free Consultation:</a:t>
            </a:r>
            <a:r>
              <a:rPr lang="en-US" sz="2355" u="none" strike="noStrike">
                <a:solidFill>
                  <a:srgbClr val="010101"/>
                </a:solidFill>
                <a:latin typeface="Lora"/>
                <a:ea typeface="Lora"/>
                <a:cs typeface="Lora"/>
                <a:sym typeface="Lora"/>
              </a:rPr>
              <a:t> Personalized assessment to determine needs</a:t>
            </a:r>
          </a:p>
          <a:p>
            <a:pPr marL="0" lvl="0" indent="0" algn="l">
              <a:lnSpc>
                <a:spcPts val="3297"/>
              </a:lnSpc>
              <a:spcBef>
                <a:spcPct val="0"/>
              </a:spcBef>
            </a:pPr>
            <a:endParaRPr lang="en-US" sz="2355" u="none" strike="noStrike">
              <a:solidFill>
                <a:srgbClr val="010101"/>
              </a:solidFill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254406"/>
            <a:ext cx="7154125" cy="9032594"/>
            <a:chOff x="0" y="0"/>
            <a:chExt cx="660400" cy="83380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60400" cy="833802"/>
            </a:xfrm>
            <a:custGeom>
              <a:avLst/>
              <a:gdLst/>
              <a:ahLst/>
              <a:cxnLst/>
              <a:rect l="l" t="t" r="r" b="b"/>
              <a:pathLst>
                <a:path w="660400" h="833802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28969"/>
                  </a:cubicBezTo>
                  <a:lnTo>
                    <a:pt x="660400" y="833802"/>
                  </a:lnTo>
                  <a:lnTo>
                    <a:pt x="0" y="833802"/>
                  </a:lnTo>
                  <a:lnTo>
                    <a:pt x="0" y="329343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DFD3C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98425"/>
              <a:ext cx="660400" cy="7353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2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5498611" y="564547"/>
            <a:ext cx="1786588" cy="1676145"/>
          </a:xfrm>
          <a:custGeom>
            <a:avLst/>
            <a:gdLst/>
            <a:ahLst/>
            <a:cxnLst/>
            <a:rect l="l" t="t" r="r" b="b"/>
            <a:pathLst>
              <a:path w="1786588" h="1676145">
                <a:moveTo>
                  <a:pt x="0" y="0"/>
                </a:moveTo>
                <a:lnTo>
                  <a:pt x="1786589" y="0"/>
                </a:lnTo>
                <a:lnTo>
                  <a:pt x="1786589" y="1676145"/>
                </a:lnTo>
                <a:lnTo>
                  <a:pt x="0" y="16761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8834762" y="5067022"/>
            <a:ext cx="305327" cy="305327"/>
          </a:xfrm>
          <a:custGeom>
            <a:avLst/>
            <a:gdLst/>
            <a:ahLst/>
            <a:cxnLst/>
            <a:rect l="l" t="t" r="r" b="b"/>
            <a:pathLst>
              <a:path w="305327" h="305327">
                <a:moveTo>
                  <a:pt x="0" y="0"/>
                </a:moveTo>
                <a:lnTo>
                  <a:pt x="305328" y="0"/>
                </a:lnTo>
                <a:lnTo>
                  <a:pt x="305328" y="305327"/>
                </a:lnTo>
                <a:lnTo>
                  <a:pt x="0" y="30532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8834762" y="5731293"/>
            <a:ext cx="305327" cy="217927"/>
          </a:xfrm>
          <a:custGeom>
            <a:avLst/>
            <a:gdLst/>
            <a:ahLst/>
            <a:cxnLst/>
            <a:rect l="l" t="t" r="r" b="b"/>
            <a:pathLst>
              <a:path w="305327" h="217927">
                <a:moveTo>
                  <a:pt x="0" y="0"/>
                </a:moveTo>
                <a:lnTo>
                  <a:pt x="305328" y="0"/>
                </a:lnTo>
                <a:lnTo>
                  <a:pt x="305328" y="217927"/>
                </a:lnTo>
                <a:lnTo>
                  <a:pt x="0" y="2179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2302823" y="2240692"/>
            <a:ext cx="8178165" cy="8229600"/>
          </a:xfrm>
          <a:custGeom>
            <a:avLst/>
            <a:gdLst/>
            <a:ahLst/>
            <a:cxnLst/>
            <a:rect l="l" t="t" r="r" b="b"/>
            <a:pathLst>
              <a:path w="8178165" h="8229600">
                <a:moveTo>
                  <a:pt x="0" y="0"/>
                </a:moveTo>
                <a:lnTo>
                  <a:pt x="8178165" y="0"/>
                </a:lnTo>
                <a:lnTo>
                  <a:pt x="817816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18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9" name="Group 9"/>
          <p:cNvGrpSpPr/>
          <p:nvPr/>
        </p:nvGrpSpPr>
        <p:grpSpPr>
          <a:xfrm>
            <a:off x="925983" y="1402619"/>
            <a:ext cx="7359559" cy="7359559"/>
            <a:chOff x="0" y="0"/>
            <a:chExt cx="6350000" cy="6350000"/>
          </a:xfrm>
        </p:grpSpPr>
        <p:sp>
          <p:nvSpPr>
            <p:cNvPr id="10" name="Freeform 10"/>
            <p:cNvSpPr/>
            <p:nvPr/>
          </p:nvSpPr>
          <p:spPr>
            <a:xfrm>
              <a:off x="541020" y="537210"/>
              <a:ext cx="5255260" cy="5255260"/>
            </a:xfrm>
            <a:custGeom>
              <a:avLst/>
              <a:gdLst/>
              <a:ahLst/>
              <a:cxnLst/>
              <a:rect l="l" t="t" r="r" b="b"/>
              <a:pathLst>
                <a:path w="5255260" h="5255260">
                  <a:moveTo>
                    <a:pt x="2627630" y="0"/>
                  </a:moveTo>
                  <a:cubicBezTo>
                    <a:pt x="1176430" y="0"/>
                    <a:pt x="0" y="1176430"/>
                    <a:pt x="0" y="2627630"/>
                  </a:cubicBezTo>
                  <a:cubicBezTo>
                    <a:pt x="0" y="4078830"/>
                    <a:pt x="1176430" y="5255260"/>
                    <a:pt x="2627630" y="5255260"/>
                  </a:cubicBezTo>
                  <a:cubicBezTo>
                    <a:pt x="4078830" y="5255260"/>
                    <a:pt x="5255260" y="4078830"/>
                    <a:pt x="5255260" y="2627630"/>
                  </a:cubicBezTo>
                  <a:cubicBezTo>
                    <a:pt x="5255260" y="1176430"/>
                    <a:pt x="4078830" y="0"/>
                    <a:pt x="2627630" y="0"/>
                  </a:cubicBezTo>
                  <a:close/>
                </a:path>
              </a:pathLst>
            </a:custGeom>
            <a:blipFill>
              <a:blip r:embed="rId9"/>
              <a:stretch>
                <a:fillRect l="-38996" r="-38996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8740596" y="2400694"/>
            <a:ext cx="6758015" cy="21633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632"/>
              </a:lnSpc>
              <a:spcBef>
                <a:spcPct val="0"/>
              </a:spcBef>
            </a:pPr>
            <a:r>
              <a:rPr lang="en-US" sz="5263" u="none" strike="noStrike">
                <a:solidFill>
                  <a:srgbClr val="000000"/>
                </a:solidFill>
                <a:latin typeface="TAN Pearl"/>
                <a:ea typeface="TAN Pearl"/>
                <a:cs typeface="TAN Pearl"/>
                <a:sym typeface="TAN Pearl"/>
              </a:rPr>
              <a:t>Let's Work Together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388150" y="4994558"/>
            <a:ext cx="3824713" cy="3777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199"/>
              </a:lnSpc>
              <a:spcBef>
                <a:spcPct val="0"/>
              </a:spcBef>
            </a:pPr>
            <a:r>
              <a:rPr lang="en-US" sz="2285">
                <a:solidFill>
                  <a:srgbClr val="010101"/>
                </a:solidFill>
                <a:latin typeface="Lora"/>
                <a:ea typeface="Lora"/>
                <a:cs typeface="Lora"/>
                <a:sym typeface="Lora"/>
              </a:rPr>
              <a:t>+123-456-7890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388150" y="5617021"/>
            <a:ext cx="3824713" cy="3988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19"/>
              </a:lnSpc>
              <a:spcBef>
                <a:spcPct val="0"/>
              </a:spcBef>
            </a:pPr>
            <a:r>
              <a:rPr lang="en-US" sz="2371">
                <a:solidFill>
                  <a:srgbClr val="010101"/>
                </a:solidFill>
                <a:latin typeface="Lora"/>
                <a:ea typeface="Lora"/>
                <a:cs typeface="Lora"/>
                <a:sym typeface="Lora"/>
              </a:rPr>
              <a:t>info@depitesters.com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621</Words>
  <Application>Microsoft Office PowerPoint</Application>
  <PresentationFormat>Custom</PresentationFormat>
  <Paragraphs>83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8" baseType="lpstr">
      <vt:lpstr>Lora</vt:lpstr>
      <vt:lpstr>Lora Bold</vt:lpstr>
      <vt:lpstr>Lora Italics</vt:lpstr>
      <vt:lpstr>Lora Bold Italics</vt:lpstr>
      <vt:lpstr>Dream Avenue</vt:lpstr>
      <vt:lpstr>TAN Pearl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Brown and White Minimal Professional Portfolio Presentation</dc:title>
  <dc:creator>Sara Hamed</dc:creator>
  <cp:lastModifiedBy>sara hamed saad</cp:lastModifiedBy>
  <cp:revision>1</cp:revision>
  <dcterms:created xsi:type="dcterms:W3CDTF">2006-08-16T00:00:00Z</dcterms:created>
  <dcterms:modified xsi:type="dcterms:W3CDTF">2024-10-17T22:37:26Z</dcterms:modified>
  <dc:identifier>DAGTwKF2JTE</dc:identifier>
</cp:coreProperties>
</file>